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28" r:id="rId2"/>
  </p:sldMasterIdLst>
  <p:sldIdLst>
    <p:sldId id="341" r:id="rId3"/>
    <p:sldId id="259" r:id="rId4"/>
    <p:sldId id="291" r:id="rId5"/>
    <p:sldId id="360" r:id="rId6"/>
    <p:sldId id="385" r:id="rId7"/>
    <p:sldId id="297" r:id="rId8"/>
    <p:sldId id="362" r:id="rId9"/>
    <p:sldId id="386" r:id="rId10"/>
    <p:sldId id="394" r:id="rId11"/>
    <p:sldId id="363" r:id="rId12"/>
    <p:sldId id="348" r:id="rId13"/>
    <p:sldId id="349" r:id="rId14"/>
    <p:sldId id="350" r:id="rId15"/>
    <p:sldId id="351" r:id="rId16"/>
    <p:sldId id="352" r:id="rId17"/>
    <p:sldId id="353" r:id="rId18"/>
    <p:sldId id="387" r:id="rId19"/>
    <p:sldId id="391" r:id="rId20"/>
    <p:sldId id="392" r:id="rId21"/>
    <p:sldId id="388" r:id="rId22"/>
    <p:sldId id="299" r:id="rId23"/>
    <p:sldId id="260" r:id="rId24"/>
    <p:sldId id="344" r:id="rId25"/>
    <p:sldId id="364" r:id="rId26"/>
    <p:sldId id="365" r:id="rId27"/>
    <p:sldId id="261" r:id="rId28"/>
    <p:sldId id="366" r:id="rId29"/>
    <p:sldId id="369" r:id="rId30"/>
    <p:sldId id="367" r:id="rId31"/>
    <p:sldId id="368" r:id="rId32"/>
    <p:sldId id="263" r:id="rId33"/>
    <p:sldId id="370" r:id="rId34"/>
    <p:sldId id="371" r:id="rId35"/>
    <p:sldId id="372" r:id="rId36"/>
    <p:sldId id="390" r:id="rId37"/>
    <p:sldId id="301" r:id="rId38"/>
    <p:sldId id="373" r:id="rId39"/>
    <p:sldId id="374" r:id="rId40"/>
    <p:sldId id="304" r:id="rId41"/>
    <p:sldId id="399" r:id="rId42"/>
    <p:sldId id="393" r:id="rId43"/>
    <p:sldId id="395" r:id="rId44"/>
    <p:sldId id="396" r:id="rId45"/>
    <p:sldId id="397" r:id="rId46"/>
    <p:sldId id="398" r:id="rId47"/>
    <p:sldId id="400" r:id="rId48"/>
    <p:sldId id="265" r:id="rId49"/>
    <p:sldId id="375" r:id="rId50"/>
    <p:sldId id="376" r:id="rId51"/>
    <p:sldId id="377" r:id="rId52"/>
    <p:sldId id="266" r:id="rId53"/>
    <p:sldId id="267" r:id="rId54"/>
    <p:sldId id="268" r:id="rId55"/>
    <p:sldId id="269" r:id="rId56"/>
    <p:sldId id="308" r:id="rId57"/>
    <p:sldId id="271" r:id="rId58"/>
    <p:sldId id="270" r:id="rId59"/>
    <p:sldId id="272" r:id="rId60"/>
    <p:sldId id="273" r:id="rId61"/>
    <p:sldId id="274" r:id="rId62"/>
    <p:sldId id="275" r:id="rId63"/>
    <p:sldId id="276" r:id="rId64"/>
    <p:sldId id="277" r:id="rId65"/>
    <p:sldId id="378" r:id="rId66"/>
    <p:sldId id="379" r:id="rId67"/>
    <p:sldId id="278" r:id="rId68"/>
    <p:sldId id="314" r:id="rId69"/>
    <p:sldId id="279" r:id="rId70"/>
    <p:sldId id="380" r:id="rId71"/>
    <p:sldId id="381" r:id="rId72"/>
    <p:sldId id="382" r:id="rId73"/>
    <p:sldId id="330" r:id="rId74"/>
    <p:sldId id="342" r:id="rId75"/>
    <p:sldId id="343" r:id="rId76"/>
    <p:sldId id="280" r:id="rId77"/>
    <p:sldId id="281" r:id="rId78"/>
    <p:sldId id="315" r:id="rId79"/>
    <p:sldId id="383" r:id="rId80"/>
    <p:sldId id="316" r:id="rId81"/>
    <p:sldId id="333" r:id="rId82"/>
    <p:sldId id="317" r:id="rId83"/>
    <p:sldId id="335" r:id="rId84"/>
    <p:sldId id="336" r:id="rId85"/>
    <p:sldId id="337" r:id="rId86"/>
    <p:sldId id="338" r:id="rId87"/>
    <p:sldId id="318" r:id="rId88"/>
    <p:sldId id="320" r:id="rId89"/>
    <p:sldId id="384" r:id="rId90"/>
    <p:sldId id="347"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en" initials="e" lastIdx="1" clrIdx="0">
    <p:extLst>
      <p:ext uri="{19B8F6BF-5375-455C-9EA6-DF929625EA0E}">
        <p15:presenceInfo xmlns:p15="http://schemas.microsoft.com/office/powerpoint/2012/main" userId="ed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8" d="100"/>
          <a:sy n="88" d="100"/>
        </p:scale>
        <p:origin x="1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35360" y="116633"/>
            <a:ext cx="7293835" cy="650503"/>
          </a:xfrm>
          <a:prstGeom prst="rect">
            <a:avLst/>
          </a:prstGeom>
        </p:spPr>
        <p:txBody>
          <a:bodyPr/>
          <a:lstStyle>
            <a:lvl1pPr algn="l">
              <a:defRPr sz="3200" b="1">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335360" y="764704"/>
            <a:ext cx="11521280" cy="5256584"/>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932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50896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0095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60401" y="279399"/>
            <a:ext cx="4876800" cy="474134"/>
          </a:xfrm>
        </p:spPr>
        <p:txBody>
          <a:bodyPr anchor="b">
            <a:normAutofit/>
          </a:bodyPr>
          <a:lstStyle>
            <a:lvl1pPr algn="l">
              <a:defRPr sz="2800"/>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660401" y="855132"/>
            <a:ext cx="10718799" cy="529166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580373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4266" y="280459"/>
            <a:ext cx="3937000" cy="456142"/>
          </a:xfrm>
        </p:spPr>
        <p:txBody>
          <a:bodyPr>
            <a:normAutofit/>
          </a:bodyPr>
          <a:lstStyle>
            <a:lvl1pPr>
              <a:defRPr sz="2400"/>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727383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52E8E3EE-DDD2-4FA8-8B2B-6AFE85DF040B}" type="datetimeFigureOut">
              <a:rPr lang="zh-CN" altLang="en-US" smtClean="0"/>
              <a:t>2018/1/29 Monday</a:t>
            </a:fld>
            <a:endParaRPr lang="zh-CN" alt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86CDCB60-66C1-4E5C-8BB0-4F922A038EA1}" type="slidenum">
              <a:rPr lang="zh-CN" altLang="en-US" smtClean="0"/>
              <a:t>‹#›</a:t>
            </a:fld>
            <a:endParaRPr lang="zh-CN" altLang="en-US"/>
          </a:p>
        </p:txBody>
      </p:sp>
    </p:spTree>
    <p:extLst>
      <p:ext uri="{BB962C8B-B14F-4D97-AF65-F5344CB8AC3E}">
        <p14:creationId xmlns:p14="http://schemas.microsoft.com/office/powerpoint/2010/main" val="2771859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3937000" cy="456142"/>
          </a:xfrm>
        </p:spPr>
        <p:txBody>
          <a:bodyPr>
            <a:normAutofit/>
          </a:bodyPr>
          <a:lstStyle>
            <a:lvl1pPr>
              <a:defRPr sz="2400"/>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838200" y="990600"/>
            <a:ext cx="10515600" cy="51863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2E8E3EE-DDD2-4FA8-8B2B-6AFE85DF040B}" type="datetimeFigureOut">
              <a:rPr lang="zh-CN" altLang="en-US" smtClean="0"/>
              <a:t>2018/1/29 Monday</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6CDCB60-66C1-4E5C-8BB0-4F922A038EA1}" type="slidenum">
              <a:rPr lang="zh-CN" altLang="en-US" smtClean="0"/>
              <a:t>‹#›</a:t>
            </a:fld>
            <a:endParaRPr lang="zh-CN" altLang="en-US"/>
          </a:p>
        </p:txBody>
      </p:sp>
    </p:spTree>
    <p:extLst>
      <p:ext uri="{BB962C8B-B14F-4D97-AF65-F5344CB8AC3E}">
        <p14:creationId xmlns:p14="http://schemas.microsoft.com/office/powerpoint/2010/main" val="241719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097280" y="6459785"/>
            <a:ext cx="2472271" cy="365125"/>
          </a:xfrm>
          <a:prstGeom prst="rect">
            <a:avLst/>
          </a:prstGeom>
        </p:spPr>
        <p:txBody>
          <a:bodyPr/>
          <a:lstStyle/>
          <a:p>
            <a:fld id="{52E8E3EE-DDD2-4FA8-8B2B-6AFE85DF040B}" type="datetimeFigureOut">
              <a:rPr lang="zh-CN" altLang="en-US" smtClean="0"/>
              <a:t>2018/1/29 Monday</a:t>
            </a:fld>
            <a:endParaRPr lang="zh-CN" alt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86CDCB60-66C1-4E5C-8BB0-4F922A038EA1}" type="slidenum">
              <a:rPr lang="zh-CN" altLang="en-US" smtClean="0"/>
              <a:t>‹#›</a:t>
            </a:fld>
            <a:endParaRPr lang="zh-CN" altLang="en-US"/>
          </a:p>
        </p:txBody>
      </p:sp>
    </p:spTree>
    <p:extLst>
      <p:ext uri="{BB962C8B-B14F-4D97-AF65-F5344CB8AC3E}">
        <p14:creationId xmlns:p14="http://schemas.microsoft.com/office/powerpoint/2010/main" val="888333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52E8E3EE-DDD2-4FA8-8B2B-6AFE85DF040B}" type="datetimeFigureOut">
              <a:rPr lang="zh-CN" altLang="en-US" smtClean="0"/>
              <a:t>2018/1/29 Monday</a:t>
            </a:fld>
            <a:endParaRPr lang="zh-CN" alt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86CDCB60-66C1-4E5C-8BB0-4F922A038EA1}" type="slidenum">
              <a:rPr lang="zh-CN" altLang="en-US" smtClean="0"/>
              <a:t>‹#›</a:t>
            </a:fld>
            <a:endParaRPr lang="zh-CN" altLang="en-US"/>
          </a:p>
        </p:txBody>
      </p:sp>
    </p:spTree>
    <p:extLst>
      <p:ext uri="{BB962C8B-B14F-4D97-AF65-F5344CB8AC3E}">
        <p14:creationId xmlns:p14="http://schemas.microsoft.com/office/powerpoint/2010/main" val="2370946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72665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5883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1396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8575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98432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6545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14058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3414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56580-2E15-4CF3-8126-C5F666F2C0D1}" type="datetimeFigureOut">
              <a:rPr lang="zh-CN" altLang="en-US" smtClean="0">
                <a:solidFill>
                  <a:prstClr val="black">
                    <a:tint val="75000"/>
                  </a:prstClr>
                </a:solidFill>
              </a:rPr>
              <a:pPr/>
              <a:t>2018/1/29 Monday</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9F688-3089-4C88-AC0A-014DB47CA6C7}"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Text Box 13"/>
          <p:cNvSpPr txBox="1">
            <a:spLocks noChangeArrowheads="1"/>
          </p:cNvSpPr>
          <p:nvPr userDrawn="1"/>
        </p:nvSpPr>
        <p:spPr bwMode="auto">
          <a:xfrm>
            <a:off x="-2736981" y="0"/>
            <a:ext cx="2779349" cy="6124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r>
              <a:rPr lang="zh-CN" altLang="en-US" sz="1400" b="1">
                <a:solidFill>
                  <a:prstClr val="black"/>
                </a:solidFill>
                <a:ea typeface="微软雅黑" pitchFamily="34" charset="-122"/>
              </a:rPr>
              <a:t>首页推荐使用</a:t>
            </a:r>
          </a:p>
          <a:p>
            <a:pPr eaLnBrk="1" hangingPunct="1">
              <a:spcBef>
                <a:spcPct val="50000"/>
              </a:spcBef>
              <a:defRPr/>
            </a:pPr>
            <a:r>
              <a:rPr lang="zh-CN" altLang="en-US" sz="1400">
                <a:solidFill>
                  <a:prstClr val="black"/>
                </a:solidFill>
                <a:ea typeface="微软雅黑" pitchFamily="34" charset="-122"/>
              </a:rPr>
              <a:t>大标题</a:t>
            </a:r>
          </a:p>
          <a:p>
            <a:pPr eaLnBrk="1" hangingPunct="1">
              <a:spcBef>
                <a:spcPct val="50000"/>
              </a:spcBef>
              <a:defRPr/>
            </a:pPr>
            <a:r>
              <a:rPr lang="zh-CN" altLang="en-US" sz="1400">
                <a:solidFill>
                  <a:prstClr val="black"/>
                </a:solidFill>
                <a:ea typeface="微软雅黑" pitchFamily="34" charset="-122"/>
              </a:rPr>
              <a:t>字体：微软雅黑，</a:t>
            </a:r>
            <a:r>
              <a:rPr lang="en-US" altLang="zh-CN" sz="1400">
                <a:solidFill>
                  <a:prstClr val="black"/>
                </a:solidFill>
                <a:ea typeface="微软雅黑" pitchFamily="34" charset="-122"/>
              </a:rPr>
              <a:t>Arial；</a:t>
            </a:r>
            <a:endParaRPr lang="zh-CN" altLang="en-US" sz="1400">
              <a:solidFill>
                <a:prstClr val="black"/>
              </a:solidFill>
              <a:ea typeface="微软雅黑" pitchFamily="34" charset="-122"/>
            </a:endParaRPr>
          </a:p>
          <a:p>
            <a:pPr eaLnBrk="1" hangingPunct="1">
              <a:spcBef>
                <a:spcPct val="50000"/>
              </a:spcBef>
              <a:defRPr/>
            </a:pPr>
            <a:r>
              <a:rPr lang="zh-CN" altLang="en-US" sz="1400">
                <a:solidFill>
                  <a:prstClr val="black"/>
                </a:solidFill>
                <a:ea typeface="微软雅黑" pitchFamily="34" charset="-122"/>
              </a:rPr>
              <a:t>字号：</a:t>
            </a:r>
            <a:r>
              <a:rPr lang="en-US" altLang="zh-CN" sz="1400">
                <a:solidFill>
                  <a:prstClr val="black"/>
                </a:solidFill>
                <a:ea typeface="微软雅黑" pitchFamily="34" charset="-122"/>
              </a:rPr>
              <a:t>38px-40px；</a:t>
            </a:r>
          </a:p>
          <a:p>
            <a:pPr eaLnBrk="1" hangingPunct="1">
              <a:spcBef>
                <a:spcPct val="50000"/>
              </a:spcBef>
              <a:defRPr/>
            </a:pPr>
            <a:r>
              <a:rPr lang="zh-CN" altLang="en-US" sz="1400">
                <a:solidFill>
                  <a:prstClr val="black"/>
                </a:solidFill>
                <a:ea typeface="微软雅黑" pitchFamily="34" charset="-122"/>
              </a:rPr>
              <a:t>副标题</a:t>
            </a:r>
          </a:p>
          <a:p>
            <a:pPr eaLnBrk="1" hangingPunct="1">
              <a:spcBef>
                <a:spcPct val="50000"/>
              </a:spcBef>
              <a:defRPr/>
            </a:pPr>
            <a:r>
              <a:rPr lang="zh-CN" altLang="en-US" sz="1400">
                <a:solidFill>
                  <a:prstClr val="black"/>
                </a:solidFill>
                <a:ea typeface="微软雅黑" pitchFamily="34" charset="-122"/>
              </a:rPr>
              <a:t>字体：微软雅黑，</a:t>
            </a:r>
            <a:r>
              <a:rPr lang="en-US" altLang="zh-CN" sz="1400">
                <a:solidFill>
                  <a:prstClr val="black"/>
                </a:solidFill>
                <a:ea typeface="微软雅黑" pitchFamily="34" charset="-122"/>
              </a:rPr>
              <a:t>Arial；</a:t>
            </a:r>
            <a:endParaRPr lang="zh-CN" altLang="en-US" sz="1400">
              <a:solidFill>
                <a:prstClr val="black"/>
              </a:solidFill>
              <a:ea typeface="微软雅黑" pitchFamily="34" charset="-122"/>
            </a:endParaRPr>
          </a:p>
          <a:p>
            <a:pPr eaLnBrk="1" hangingPunct="1">
              <a:spcBef>
                <a:spcPct val="50000"/>
              </a:spcBef>
              <a:defRPr/>
            </a:pPr>
            <a:r>
              <a:rPr lang="zh-CN" altLang="en-US" sz="1400">
                <a:solidFill>
                  <a:prstClr val="black"/>
                </a:solidFill>
                <a:ea typeface="微软雅黑" pitchFamily="34" charset="-122"/>
              </a:rPr>
              <a:t>字号：</a:t>
            </a:r>
            <a:r>
              <a:rPr lang="en-US" altLang="zh-CN" sz="1400">
                <a:solidFill>
                  <a:prstClr val="black"/>
                </a:solidFill>
                <a:ea typeface="微软雅黑" pitchFamily="34" charset="-122"/>
              </a:rPr>
              <a:t>28px-30px；</a:t>
            </a:r>
          </a:p>
          <a:p>
            <a:pPr eaLnBrk="1" hangingPunct="1">
              <a:spcBef>
                <a:spcPct val="50000"/>
              </a:spcBef>
              <a:defRPr/>
            </a:pPr>
            <a:endParaRPr lang="en-US" altLang="zh-CN" sz="1400">
              <a:solidFill>
                <a:prstClr val="black"/>
              </a:solidFill>
              <a:ea typeface="微软雅黑" pitchFamily="34" charset="-122"/>
            </a:endParaRPr>
          </a:p>
          <a:p>
            <a:pPr eaLnBrk="1" hangingPunct="1">
              <a:spcBef>
                <a:spcPct val="50000"/>
              </a:spcBef>
              <a:defRPr/>
            </a:pPr>
            <a:endParaRPr lang="en-US" altLang="zh-CN" sz="1400">
              <a:solidFill>
                <a:prstClr val="black"/>
              </a:solidFill>
              <a:ea typeface="微软雅黑" pitchFamily="34" charset="-122"/>
            </a:endParaRPr>
          </a:p>
          <a:p>
            <a:pPr eaLnBrk="1" hangingPunct="1">
              <a:spcBef>
                <a:spcPct val="50000"/>
              </a:spcBef>
              <a:defRPr/>
            </a:pPr>
            <a:r>
              <a:rPr lang="zh-CN" altLang="en-US" sz="1400" b="1">
                <a:solidFill>
                  <a:prstClr val="black"/>
                </a:solidFill>
                <a:ea typeface="微软雅黑" pitchFamily="34" charset="-122"/>
              </a:rPr>
              <a:t>内容页推荐使用</a:t>
            </a:r>
          </a:p>
          <a:p>
            <a:pPr eaLnBrk="1" hangingPunct="1">
              <a:spcBef>
                <a:spcPct val="50000"/>
              </a:spcBef>
              <a:defRPr/>
            </a:pPr>
            <a:r>
              <a:rPr lang="zh-CN" altLang="en-US" sz="1400">
                <a:solidFill>
                  <a:prstClr val="black"/>
                </a:solidFill>
                <a:ea typeface="微软雅黑" pitchFamily="34" charset="-122"/>
              </a:rPr>
              <a:t>标题栏</a:t>
            </a:r>
          </a:p>
          <a:p>
            <a:pPr eaLnBrk="1" hangingPunct="1">
              <a:spcBef>
                <a:spcPct val="50000"/>
              </a:spcBef>
              <a:defRPr/>
            </a:pPr>
            <a:r>
              <a:rPr lang="zh-CN" altLang="en-US" sz="1400">
                <a:solidFill>
                  <a:prstClr val="black"/>
                </a:solidFill>
                <a:ea typeface="微软雅黑" pitchFamily="34" charset="-122"/>
              </a:rPr>
              <a:t>字体：微软雅黑，</a:t>
            </a:r>
            <a:r>
              <a:rPr lang="en-US" altLang="zh-CN" sz="1400">
                <a:solidFill>
                  <a:prstClr val="black"/>
                </a:solidFill>
                <a:ea typeface="微软雅黑" pitchFamily="34" charset="-122"/>
              </a:rPr>
              <a:t>Arial；</a:t>
            </a:r>
            <a:endParaRPr lang="zh-CN" altLang="en-US" sz="1400">
              <a:solidFill>
                <a:prstClr val="black"/>
              </a:solidFill>
              <a:ea typeface="微软雅黑" pitchFamily="34" charset="-122"/>
            </a:endParaRPr>
          </a:p>
          <a:p>
            <a:pPr eaLnBrk="1" hangingPunct="1">
              <a:spcBef>
                <a:spcPct val="50000"/>
              </a:spcBef>
              <a:defRPr/>
            </a:pPr>
            <a:r>
              <a:rPr lang="zh-CN" altLang="en-US" sz="1400">
                <a:solidFill>
                  <a:prstClr val="black"/>
                </a:solidFill>
                <a:ea typeface="微软雅黑" pitchFamily="34" charset="-122"/>
              </a:rPr>
              <a:t>字号：</a:t>
            </a:r>
            <a:r>
              <a:rPr lang="en-US" altLang="zh-CN" sz="1400">
                <a:solidFill>
                  <a:prstClr val="black"/>
                </a:solidFill>
                <a:ea typeface="微软雅黑" pitchFamily="34" charset="-122"/>
              </a:rPr>
              <a:t>28px-32px；</a:t>
            </a:r>
          </a:p>
          <a:p>
            <a:pPr eaLnBrk="1" hangingPunct="1">
              <a:spcBef>
                <a:spcPct val="50000"/>
              </a:spcBef>
              <a:defRPr/>
            </a:pPr>
            <a:r>
              <a:rPr lang="zh-CN" altLang="en-US" sz="1400">
                <a:solidFill>
                  <a:prstClr val="black"/>
                </a:solidFill>
                <a:ea typeface="微软雅黑" pitchFamily="34" charset="-122"/>
              </a:rPr>
              <a:t>正文</a:t>
            </a:r>
          </a:p>
          <a:p>
            <a:pPr eaLnBrk="1" hangingPunct="1">
              <a:spcBef>
                <a:spcPct val="50000"/>
              </a:spcBef>
              <a:defRPr/>
            </a:pPr>
            <a:r>
              <a:rPr lang="zh-CN" altLang="en-US" sz="1400">
                <a:solidFill>
                  <a:prstClr val="black"/>
                </a:solidFill>
                <a:ea typeface="微软雅黑" pitchFamily="34" charset="-122"/>
              </a:rPr>
              <a:t>字体：微软雅黑，</a:t>
            </a:r>
            <a:r>
              <a:rPr lang="en-US" altLang="zh-CN" sz="1400">
                <a:solidFill>
                  <a:prstClr val="black"/>
                </a:solidFill>
                <a:ea typeface="微软雅黑" pitchFamily="34" charset="-122"/>
              </a:rPr>
              <a:t>Arial；</a:t>
            </a:r>
            <a:endParaRPr lang="zh-CN" altLang="en-US" sz="1400">
              <a:solidFill>
                <a:prstClr val="black"/>
              </a:solidFill>
              <a:ea typeface="微软雅黑" pitchFamily="34" charset="-122"/>
            </a:endParaRPr>
          </a:p>
          <a:p>
            <a:pPr eaLnBrk="1" hangingPunct="1">
              <a:spcBef>
                <a:spcPct val="50000"/>
              </a:spcBef>
              <a:defRPr/>
            </a:pPr>
            <a:r>
              <a:rPr lang="zh-CN" altLang="en-US" sz="1400">
                <a:solidFill>
                  <a:prstClr val="black"/>
                </a:solidFill>
                <a:ea typeface="微软雅黑" pitchFamily="34" charset="-122"/>
              </a:rPr>
              <a:t>字号：最小字号</a:t>
            </a:r>
            <a:r>
              <a:rPr lang="en-US" altLang="zh-CN" sz="1400">
                <a:solidFill>
                  <a:prstClr val="black"/>
                </a:solidFill>
                <a:ea typeface="微软雅黑" pitchFamily="34" charset="-122"/>
              </a:rPr>
              <a:t>12px；</a:t>
            </a:r>
          </a:p>
          <a:p>
            <a:pPr eaLnBrk="1" hangingPunct="1">
              <a:spcBef>
                <a:spcPct val="50000"/>
              </a:spcBef>
              <a:defRPr/>
            </a:pPr>
            <a:endParaRPr lang="en-US" altLang="zh-CN" sz="1400">
              <a:solidFill>
                <a:prstClr val="black"/>
              </a:solidFill>
              <a:ea typeface="微软雅黑" pitchFamily="34" charset="-122"/>
            </a:endParaRPr>
          </a:p>
          <a:p>
            <a:pPr eaLnBrk="1" hangingPunct="1">
              <a:spcBef>
                <a:spcPct val="50000"/>
              </a:spcBef>
              <a:defRPr/>
            </a:pPr>
            <a:endParaRPr lang="en-US" altLang="zh-CN" sz="1400">
              <a:solidFill>
                <a:prstClr val="black"/>
              </a:solidFill>
              <a:ea typeface="微软雅黑" pitchFamily="34" charset="-122"/>
            </a:endParaRPr>
          </a:p>
          <a:p>
            <a:pPr eaLnBrk="1" hangingPunct="1">
              <a:spcBef>
                <a:spcPct val="50000"/>
              </a:spcBef>
              <a:defRPr/>
            </a:pPr>
            <a:endParaRPr lang="en-US" altLang="zh-CN" sz="1400">
              <a:solidFill>
                <a:prstClr val="black"/>
              </a:solidFill>
              <a:ea typeface="微软雅黑" pitchFamily="34" charset="-122"/>
            </a:endParaRPr>
          </a:p>
        </p:txBody>
      </p:sp>
    </p:spTree>
    <p:extLst>
      <p:ext uri="{BB962C8B-B14F-4D97-AF65-F5344CB8AC3E}">
        <p14:creationId xmlns:p14="http://schemas.microsoft.com/office/powerpoint/2010/main" val="144169307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7333" y="41275"/>
            <a:ext cx="10676467" cy="6680200"/>
          </a:xfrm>
          <a:prstGeom prst="rect">
            <a:avLst/>
          </a:prstGeom>
        </p:spPr>
      </p:pic>
      <p:sp>
        <p:nvSpPr>
          <p:cNvPr id="2" name="标题占位符 1"/>
          <p:cNvSpPr>
            <a:spLocks noGrp="1"/>
          </p:cNvSpPr>
          <p:nvPr>
            <p:ph type="title"/>
          </p:nvPr>
        </p:nvSpPr>
        <p:spPr>
          <a:xfrm>
            <a:off x="677333" y="270934"/>
            <a:ext cx="5096933" cy="4826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77333" y="973667"/>
            <a:ext cx="10676467" cy="520329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20988894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hyperlink" Target="http://lib.csdn.net/base/17"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hyperlink" Target="http://blog.ragozin.info/2012/10/safepoints-in-hotspot-jvm.html" TargetMode="Externa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48.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279576" y="2348881"/>
            <a:ext cx="7772400" cy="1470025"/>
          </a:xfrm>
        </p:spPr>
        <p:txBody>
          <a:bodyPr>
            <a:normAutofit/>
          </a:bodyPr>
          <a:lstStyle/>
          <a:p>
            <a:pPr algn="l"/>
            <a:r>
              <a:rPr lang="zh-CN" altLang="en-US" sz="4000" dirty="0">
                <a:solidFill>
                  <a:schemeClr val="tx1">
                    <a:lumMod val="75000"/>
                    <a:lumOff val="25000"/>
                  </a:schemeClr>
                </a:solidFill>
              </a:rPr>
              <a:t>让数据改变工作与生活</a:t>
            </a:r>
          </a:p>
        </p:txBody>
      </p:sp>
      <p:sp>
        <p:nvSpPr>
          <p:cNvPr id="3" name="副标题 2"/>
          <p:cNvSpPr>
            <a:spLocks noGrp="1"/>
          </p:cNvSpPr>
          <p:nvPr>
            <p:ph type="subTitle" idx="1"/>
          </p:nvPr>
        </p:nvSpPr>
        <p:spPr>
          <a:xfrm>
            <a:off x="2279576" y="3068960"/>
            <a:ext cx="7128792" cy="1752600"/>
          </a:xfrm>
        </p:spPr>
        <p:txBody>
          <a:bodyPr/>
          <a:lstStyle/>
          <a:p>
            <a:pPr algn="l"/>
            <a:r>
              <a:rPr lang="en-US" altLang="zh-CN" sz="3000" dirty="0">
                <a:solidFill>
                  <a:schemeClr val="tx1">
                    <a:lumMod val="75000"/>
                    <a:lumOff val="25000"/>
                  </a:schemeClr>
                </a:solidFill>
                <a:latin typeface="Arial" pitchFamily="34" charset="0"/>
                <a:ea typeface="Tahoma" pitchFamily="34" charset="0"/>
                <a:cs typeface="Arial" pitchFamily="34" charset="0"/>
              </a:rPr>
              <a:t>Information Change Work And Life</a:t>
            </a:r>
          </a:p>
        </p:txBody>
      </p:sp>
    </p:spTree>
    <p:extLst>
      <p:ext uri="{BB962C8B-B14F-4D97-AF65-F5344CB8AC3E}">
        <p14:creationId xmlns:p14="http://schemas.microsoft.com/office/powerpoint/2010/main" val="636894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类加载</a:t>
            </a:r>
            <a:r>
              <a:rPr lang="zh-CN" altLang="en-US" dirty="0" smtClean="0"/>
              <a:t>器</a:t>
            </a:r>
            <a:r>
              <a:rPr lang="zh-CN" altLang="en-US" dirty="0"/>
              <a:t>机制</a:t>
            </a:r>
          </a:p>
        </p:txBody>
      </p:sp>
      <p:pic>
        <p:nvPicPr>
          <p:cNvPr id="3" name="Picture 2" descr="http://img.blog.csdn.net/201405211316554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65" y="1562075"/>
            <a:ext cx="6151807" cy="32385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94265" y="736601"/>
            <a:ext cx="8895007" cy="369332"/>
          </a:xfrm>
          <a:prstGeom prst="rect">
            <a:avLst/>
          </a:prstGeom>
        </p:spPr>
        <p:txBody>
          <a:bodyPr wrap="square">
            <a:spAutoFit/>
          </a:bodyPr>
          <a:lstStyle/>
          <a:p>
            <a:r>
              <a:rPr lang="zh-CN" altLang="en-US" dirty="0"/>
              <a:t>如果类装载器查找到一个没有装载的类，它会按照下图的流程来装载和链接这个类：</a:t>
            </a:r>
          </a:p>
        </p:txBody>
      </p:sp>
      <p:sp>
        <p:nvSpPr>
          <p:cNvPr id="5" name="矩形 4"/>
          <p:cNvSpPr/>
          <p:nvPr/>
        </p:nvSpPr>
        <p:spPr>
          <a:xfrm>
            <a:off x="5059680" y="1145078"/>
            <a:ext cx="6096000" cy="2585323"/>
          </a:xfrm>
          <a:prstGeom prst="rect">
            <a:avLst/>
          </a:prstGeom>
        </p:spPr>
        <p:txBody>
          <a:bodyPr>
            <a:spAutoFit/>
          </a:bodyPr>
          <a:lstStyle/>
          <a:p>
            <a:r>
              <a:rPr lang="en-US" altLang="zh-CN" b="1" dirty="0"/>
              <a:t>Loading</a:t>
            </a:r>
            <a:r>
              <a:rPr lang="zh-CN" altLang="en-US" b="1" dirty="0"/>
              <a:t>：</a:t>
            </a:r>
            <a:r>
              <a:rPr lang="zh-CN" altLang="en-US" dirty="0"/>
              <a:t>类的信息从文件中获取并且载入到</a:t>
            </a:r>
            <a:r>
              <a:rPr lang="en-US" altLang="zh-CN" dirty="0"/>
              <a:t>JVM</a:t>
            </a:r>
            <a:r>
              <a:rPr lang="zh-CN" altLang="en-US" dirty="0"/>
              <a:t>的内存里。</a:t>
            </a:r>
          </a:p>
          <a:p>
            <a:r>
              <a:rPr lang="zh-CN" altLang="en-US" dirty="0"/>
              <a:t> </a:t>
            </a:r>
            <a:r>
              <a:rPr lang="en-US" altLang="zh-CN" b="1" dirty="0"/>
              <a:t>Verifying</a:t>
            </a:r>
            <a:r>
              <a:rPr lang="zh-CN" altLang="en-US" b="1" dirty="0"/>
              <a:t>：</a:t>
            </a:r>
            <a:r>
              <a:rPr lang="zh-CN" altLang="en-US" dirty="0"/>
              <a:t>检查读入的结构是否符合</a:t>
            </a:r>
            <a:r>
              <a:rPr lang="en-US" altLang="zh-CN" dirty="0"/>
              <a:t>Java</a:t>
            </a:r>
            <a:r>
              <a:rPr lang="zh-CN" altLang="en-US" dirty="0"/>
              <a:t>语言规范以及</a:t>
            </a:r>
            <a:r>
              <a:rPr lang="en-US" altLang="zh-CN" dirty="0"/>
              <a:t>JVM</a:t>
            </a:r>
            <a:r>
              <a:rPr lang="zh-CN" altLang="en-US" dirty="0"/>
              <a:t>规范的描述。</a:t>
            </a:r>
            <a:r>
              <a:rPr lang="zh-CN" altLang="en-US" b="1" dirty="0"/>
              <a:t>这是类装载中最复杂的过程，并且花费的时间也是最长的。</a:t>
            </a:r>
            <a:r>
              <a:rPr lang="zh-CN" altLang="en-US" dirty="0"/>
              <a:t>并且</a:t>
            </a:r>
            <a:r>
              <a:rPr lang="en-US" altLang="zh-CN" dirty="0"/>
              <a:t>JVM TCK</a:t>
            </a:r>
            <a:r>
              <a:rPr lang="zh-CN" altLang="en-US" dirty="0"/>
              <a:t>工具的大部分场景的用例也用来测试在装载错误的类的时候是否会出现错误。</a:t>
            </a:r>
          </a:p>
          <a:p>
            <a:r>
              <a:rPr lang="en-US" altLang="zh-CN" b="1" dirty="0"/>
              <a:t>Preparing</a:t>
            </a:r>
            <a:r>
              <a:rPr lang="zh-CN" altLang="en-US" b="1" dirty="0"/>
              <a:t>：</a:t>
            </a:r>
            <a:r>
              <a:rPr lang="zh-CN" altLang="en-US" dirty="0"/>
              <a:t>分配一个结构用来存储类信息，这个结构中包含了类中定义的成员变量，方法和接口的信息。</a:t>
            </a:r>
          </a:p>
          <a:p>
            <a:r>
              <a:rPr lang="en-US" altLang="zh-CN" b="1" dirty="0"/>
              <a:t>Resolving</a:t>
            </a:r>
            <a:r>
              <a:rPr lang="zh-CN" altLang="en-US" b="1" dirty="0"/>
              <a:t>：</a:t>
            </a:r>
            <a:r>
              <a:rPr lang="zh-CN" altLang="en-US" dirty="0"/>
              <a:t>把这个类的常量池中的所有的符号引用改变成直接引用</a:t>
            </a:r>
            <a:r>
              <a:rPr lang="zh-CN" altLang="en-US" dirty="0" smtClean="0"/>
              <a:t>。</a:t>
            </a:r>
            <a:endParaRPr lang="zh-CN" altLang="en-US" dirty="0"/>
          </a:p>
        </p:txBody>
      </p:sp>
      <p:sp>
        <p:nvSpPr>
          <p:cNvPr id="6" name="矩形 5"/>
          <p:cNvSpPr/>
          <p:nvPr/>
        </p:nvSpPr>
        <p:spPr>
          <a:xfrm>
            <a:off x="1282810" y="4935932"/>
            <a:ext cx="8417781" cy="923330"/>
          </a:xfrm>
          <a:prstGeom prst="rect">
            <a:avLst/>
          </a:prstGeom>
        </p:spPr>
        <p:txBody>
          <a:bodyPr wrap="square">
            <a:spAutoFit/>
          </a:bodyPr>
          <a:lstStyle/>
          <a:p>
            <a:r>
              <a:rPr lang="en-US" altLang="zh-CN" b="1" dirty="0"/>
              <a:t>Initializing</a:t>
            </a:r>
            <a:r>
              <a:rPr lang="zh-CN" altLang="en-US" b="1" dirty="0"/>
              <a:t>：</a:t>
            </a:r>
            <a:r>
              <a:rPr lang="zh-CN" altLang="en-US" dirty="0"/>
              <a:t>把类中的变量初始化成合适的值。执行静态初始化程序，把静态变量初始化成指定的值。</a:t>
            </a:r>
          </a:p>
          <a:p>
            <a:r>
              <a:rPr lang="en-US" altLang="zh-CN" dirty="0"/>
              <a:t>JVM</a:t>
            </a:r>
            <a:r>
              <a:rPr lang="zh-CN" altLang="en-US" dirty="0"/>
              <a:t>规范定义了上面的几个任务，不过它允许具体执行的时候能够有些灵活的变动</a:t>
            </a:r>
          </a:p>
        </p:txBody>
      </p:sp>
    </p:spTree>
    <p:extLst>
      <p:ext uri="{BB962C8B-B14F-4D97-AF65-F5344CB8AC3E}">
        <p14:creationId xmlns:p14="http://schemas.microsoft.com/office/powerpoint/2010/main" val="4274823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Loading</a:t>
            </a:r>
            <a:endParaRPr lang="zh-CN" altLang="en-US" dirty="0"/>
          </a:p>
        </p:txBody>
      </p:sp>
      <p:sp>
        <p:nvSpPr>
          <p:cNvPr id="3" name="文本框 2"/>
          <p:cNvSpPr txBox="1"/>
          <p:nvPr/>
        </p:nvSpPr>
        <p:spPr>
          <a:xfrm>
            <a:off x="694266" y="816733"/>
            <a:ext cx="10596586" cy="5570756"/>
          </a:xfrm>
          <a:prstGeom prst="rect">
            <a:avLst/>
          </a:prstGeom>
          <a:noFill/>
        </p:spPr>
        <p:txBody>
          <a:bodyPr wrap="square" rtlCol="0">
            <a:spAutoFit/>
          </a:bodyPr>
          <a:lstStyle/>
          <a:p>
            <a:r>
              <a:rPr lang="zh-CN" altLang="en-US" sz="2000" dirty="0" smtClean="0"/>
              <a:t>主要完成</a:t>
            </a:r>
            <a:r>
              <a:rPr lang="en-US" altLang="zh-CN" sz="2000" dirty="0" smtClean="0"/>
              <a:t>3</a:t>
            </a:r>
            <a:r>
              <a:rPr lang="zh-CN" altLang="en-US" sz="2000" dirty="0" smtClean="0"/>
              <a:t>件事：</a:t>
            </a:r>
            <a:endParaRPr lang="en-US" altLang="zh-CN" sz="2000" dirty="0" smtClean="0"/>
          </a:p>
          <a:p>
            <a:pPr marL="742950" lvl="1" indent="-285750">
              <a:buFont typeface="Wingdings" panose="05000000000000000000" pitchFamily="2" charset="2"/>
              <a:buChar char="u"/>
            </a:pPr>
            <a:r>
              <a:rPr lang="en-US" altLang="zh-CN" sz="2000" dirty="0"/>
              <a:t> </a:t>
            </a:r>
            <a:r>
              <a:rPr lang="zh-CN" altLang="en-US" sz="2000" dirty="0" smtClean="0"/>
              <a:t>通过类全限定名获取</a:t>
            </a:r>
            <a:r>
              <a:rPr lang="en-US" altLang="zh-CN" sz="2000" dirty="0" smtClean="0"/>
              <a:t>(</a:t>
            </a:r>
            <a:r>
              <a:rPr lang="zh-CN" altLang="en-US" sz="2000" dirty="0" smtClean="0"/>
              <a:t>可以是</a:t>
            </a:r>
            <a:r>
              <a:rPr lang="en-US" altLang="zh-CN" sz="2000" dirty="0" smtClean="0"/>
              <a:t>class</a:t>
            </a:r>
            <a:r>
              <a:rPr lang="zh-CN" altLang="en-US" sz="2000" dirty="0" smtClean="0"/>
              <a:t>文件、</a:t>
            </a:r>
            <a:r>
              <a:rPr lang="en-US" altLang="zh-CN" sz="2000" dirty="0" smtClean="0"/>
              <a:t>zip</a:t>
            </a:r>
            <a:r>
              <a:rPr lang="zh-CN" altLang="en-US" sz="2000" dirty="0" smtClean="0"/>
              <a:t>、</a:t>
            </a:r>
            <a:r>
              <a:rPr lang="en-US" altLang="zh-CN" sz="2000" dirty="0" smtClean="0"/>
              <a:t>jar</a:t>
            </a:r>
            <a:r>
              <a:rPr lang="zh-CN" altLang="en-US" sz="2000" dirty="0" smtClean="0"/>
              <a:t>、运行时生成</a:t>
            </a:r>
            <a:r>
              <a:rPr lang="en-US" altLang="zh-CN" sz="2000" dirty="0" smtClean="0"/>
              <a:t>)</a:t>
            </a:r>
            <a:r>
              <a:rPr lang="zh-CN" altLang="en-US" sz="2000" dirty="0" smtClean="0"/>
              <a:t>定义此类的二进制字节流</a:t>
            </a:r>
            <a:endParaRPr lang="en-US" altLang="zh-CN" sz="2000" dirty="0" smtClean="0"/>
          </a:p>
          <a:p>
            <a:pPr marL="742950" lvl="1" indent="-285750">
              <a:buFont typeface="Wingdings" panose="05000000000000000000" pitchFamily="2" charset="2"/>
              <a:buChar char="u"/>
            </a:pPr>
            <a:r>
              <a:rPr lang="zh-CN" altLang="en-US" sz="2000" dirty="0" smtClean="0"/>
              <a:t>通过此字节流所代表的静态存储结构转化为方法区的运行时数据结构</a:t>
            </a:r>
            <a:endParaRPr lang="en-US" altLang="zh-CN" sz="2000" dirty="0" smtClean="0"/>
          </a:p>
          <a:p>
            <a:pPr marL="742950" lvl="1" indent="-285750">
              <a:buFont typeface="Wingdings" panose="05000000000000000000" pitchFamily="2" charset="2"/>
              <a:buChar char="u"/>
            </a:pPr>
            <a:r>
              <a:rPr lang="zh-CN" altLang="en-US" sz="2000" dirty="0"/>
              <a:t>在内存</a:t>
            </a:r>
            <a:r>
              <a:rPr lang="zh-CN" altLang="en-US" sz="2000" dirty="0" smtClean="0"/>
              <a:t>中生成一个代表这个类的</a:t>
            </a:r>
            <a:r>
              <a:rPr lang="en-US" altLang="zh-CN" sz="2000" dirty="0" err="1" smtClean="0"/>
              <a:t>java.lang.Class</a:t>
            </a:r>
            <a:r>
              <a:rPr lang="zh-CN" altLang="en-US" sz="2000" dirty="0" smtClean="0"/>
              <a:t>对象，作为方法区这个类的各种数据结构的访问入口</a:t>
            </a:r>
            <a:endParaRPr lang="en-US" altLang="zh-CN" sz="2000" dirty="0" smtClean="0"/>
          </a:p>
          <a:p>
            <a:endParaRPr lang="en-US" altLang="zh-CN" sz="2000" dirty="0" smtClean="0"/>
          </a:p>
          <a:p>
            <a:r>
              <a:rPr lang="zh-CN" altLang="en-US" sz="2000" b="1" dirty="0" smtClean="0">
                <a:solidFill>
                  <a:srgbClr val="FF0000"/>
                </a:solidFill>
              </a:rPr>
              <a:t>注意</a:t>
            </a:r>
            <a:r>
              <a:rPr lang="en-US" altLang="zh-CN" sz="2000" dirty="0" smtClean="0"/>
              <a:t>:</a:t>
            </a:r>
          </a:p>
          <a:p>
            <a:r>
              <a:rPr lang="en-US" altLang="zh-CN" sz="2000" dirty="0" smtClean="0"/>
              <a:t>1</a:t>
            </a:r>
            <a:r>
              <a:rPr lang="zh-CN" altLang="en-US" sz="2000" dirty="0" smtClean="0"/>
              <a:t>、对于</a:t>
            </a:r>
            <a:r>
              <a:rPr lang="en-US" altLang="zh-CN" sz="2000" dirty="0" err="1"/>
              <a:t>java.lang.Class</a:t>
            </a:r>
            <a:r>
              <a:rPr lang="zh-CN" altLang="en-US" sz="2000" dirty="0" smtClean="0"/>
              <a:t>对象，</a:t>
            </a:r>
            <a:r>
              <a:rPr lang="en-US" altLang="zh-CN" sz="2000" dirty="0" smtClean="0"/>
              <a:t>java</a:t>
            </a:r>
            <a:r>
              <a:rPr lang="zh-CN" altLang="en-US" sz="2000" dirty="0" smtClean="0"/>
              <a:t>规范并未明确规定是在</a:t>
            </a:r>
            <a:r>
              <a:rPr lang="en-US" altLang="zh-CN" sz="2000" dirty="0" smtClean="0"/>
              <a:t>java</a:t>
            </a:r>
            <a:r>
              <a:rPr lang="zh-CN" altLang="en-US" sz="2000" dirty="0" smtClean="0"/>
              <a:t>堆中，对于</a:t>
            </a:r>
            <a:r>
              <a:rPr lang="en-US" altLang="zh-CN" sz="2000" dirty="0" err="1" smtClean="0"/>
              <a:t>HotSpot</a:t>
            </a:r>
            <a:r>
              <a:rPr lang="zh-CN" altLang="en-US" sz="2000" dirty="0" smtClean="0"/>
              <a:t>而言，存放在方法区中</a:t>
            </a:r>
            <a:endParaRPr lang="en-US" altLang="zh-CN" sz="2000" dirty="0" smtClean="0"/>
          </a:p>
          <a:p>
            <a:r>
              <a:rPr lang="en-US" altLang="zh-CN" sz="2000" dirty="0" smtClean="0"/>
              <a:t>2</a:t>
            </a:r>
            <a:r>
              <a:rPr lang="zh-CN" altLang="en-US" sz="2000" dirty="0" smtClean="0"/>
              <a:t>、数组类</a:t>
            </a:r>
            <a:r>
              <a:rPr lang="zh-CN" altLang="en-US" sz="2000" dirty="0"/>
              <a:t>有点</a:t>
            </a:r>
            <a:r>
              <a:rPr lang="zh-CN" altLang="en-US" sz="2000" dirty="0" smtClean="0"/>
              <a:t>不同，因为数组类不通过类加载器创建而是由</a:t>
            </a:r>
            <a:r>
              <a:rPr lang="en-US" altLang="zh-CN" sz="2000" dirty="0" smtClean="0"/>
              <a:t>VM</a:t>
            </a:r>
            <a:r>
              <a:rPr lang="zh-CN" altLang="en-US" sz="2000" dirty="0" smtClean="0"/>
              <a:t>直接创建。但是数组的</a:t>
            </a:r>
            <a:r>
              <a:rPr lang="en-US" altLang="zh-CN" sz="2000" dirty="0" err="1"/>
              <a:t>ComponentType</a:t>
            </a:r>
            <a:r>
              <a:rPr lang="en-US" altLang="zh-CN" sz="2000" dirty="0" smtClean="0"/>
              <a:t>(</a:t>
            </a:r>
            <a:r>
              <a:rPr lang="zh-CN" altLang="en-US" sz="2000" dirty="0" smtClean="0"/>
              <a:t>去掉维度</a:t>
            </a:r>
            <a:r>
              <a:rPr lang="en-US" altLang="zh-CN" sz="2000" dirty="0" smtClean="0"/>
              <a:t>)</a:t>
            </a:r>
            <a:r>
              <a:rPr lang="zh-CN" altLang="en-US" sz="2000" dirty="0" smtClean="0"/>
              <a:t>还是由类加载器创建。创建规则遵循以下原则：</a:t>
            </a:r>
            <a:endParaRPr lang="en-US" altLang="zh-CN" sz="2000" dirty="0" smtClean="0"/>
          </a:p>
          <a:p>
            <a:pPr marL="742950" lvl="1" indent="-285750">
              <a:buFont typeface="Wingdings" panose="05000000000000000000" pitchFamily="2" charset="2"/>
              <a:buChar char="p"/>
            </a:pPr>
            <a:r>
              <a:rPr lang="zh-CN" altLang="en-US" sz="2000" dirty="0" smtClean="0"/>
              <a:t>如果</a:t>
            </a:r>
            <a:r>
              <a:rPr lang="en-US" altLang="zh-CN" sz="2000" dirty="0" err="1" smtClean="0"/>
              <a:t>ComponentType</a:t>
            </a:r>
            <a:r>
              <a:rPr lang="zh-CN" altLang="en-US" sz="2000" dirty="0" smtClean="0"/>
              <a:t>是</a:t>
            </a:r>
            <a:r>
              <a:rPr lang="en-US" altLang="zh-CN" sz="2000" dirty="0" smtClean="0"/>
              <a:t>reference</a:t>
            </a:r>
            <a:r>
              <a:rPr lang="zh-CN" altLang="en-US" sz="2000" dirty="0" smtClean="0"/>
              <a:t>类型，那就递归用加载器加载此</a:t>
            </a:r>
            <a:r>
              <a:rPr lang="en-US" altLang="zh-CN" sz="2000" dirty="0" err="1" smtClean="0"/>
              <a:t>ComponentType</a:t>
            </a:r>
            <a:r>
              <a:rPr lang="zh-CN" altLang="en-US" sz="2000" dirty="0" smtClean="0"/>
              <a:t>，此数组将在加载该</a:t>
            </a:r>
            <a:r>
              <a:rPr lang="en-US" altLang="zh-CN" sz="2000" dirty="0" err="1" smtClean="0"/>
              <a:t>ComponentType</a:t>
            </a:r>
            <a:r>
              <a:rPr lang="zh-CN" altLang="en-US" sz="2000" dirty="0" smtClean="0"/>
              <a:t>的类加载器的</a:t>
            </a:r>
            <a:r>
              <a:rPr lang="en-US" altLang="zh-CN" sz="2000" dirty="0" smtClean="0"/>
              <a:t>namespace</a:t>
            </a:r>
            <a:r>
              <a:rPr lang="zh-CN" altLang="en-US" sz="2000" dirty="0" smtClean="0"/>
              <a:t>上被标识</a:t>
            </a:r>
            <a:endParaRPr lang="en-US" altLang="zh-CN" sz="2000" dirty="0" smtClean="0"/>
          </a:p>
          <a:p>
            <a:pPr marL="742950" lvl="1" indent="-285750">
              <a:buFont typeface="Wingdings" panose="05000000000000000000" pitchFamily="2" charset="2"/>
              <a:buChar char="p"/>
            </a:pPr>
            <a:r>
              <a:rPr lang="zh-CN" altLang="en-US" sz="2000" dirty="0"/>
              <a:t>如果</a:t>
            </a:r>
            <a:r>
              <a:rPr lang="zh-CN" altLang="en-US" sz="2000" dirty="0" smtClean="0"/>
              <a:t>不是</a:t>
            </a:r>
            <a:r>
              <a:rPr lang="en-US" altLang="zh-CN" sz="2000" dirty="0"/>
              <a:t>reference</a:t>
            </a:r>
            <a:r>
              <a:rPr lang="zh-CN" altLang="en-US" sz="2000" dirty="0" smtClean="0"/>
              <a:t>类型</a:t>
            </a:r>
            <a:r>
              <a:rPr lang="en-US" altLang="zh-CN" sz="2000" dirty="0" smtClean="0"/>
              <a:t>(</a:t>
            </a:r>
            <a:r>
              <a:rPr lang="en-US" altLang="zh-CN" sz="2000" dirty="0" err="1" smtClean="0"/>
              <a:t>int</a:t>
            </a:r>
            <a:r>
              <a:rPr lang="en-US" altLang="zh-CN" sz="2000" dirty="0" smtClean="0"/>
              <a:t>)</a:t>
            </a:r>
            <a:r>
              <a:rPr lang="zh-CN" altLang="en-US" sz="2000" dirty="0" smtClean="0"/>
              <a:t>，则把数组标识为引导类加载器关联</a:t>
            </a:r>
            <a:endParaRPr lang="en-US" altLang="zh-CN" sz="2000" dirty="0" smtClean="0"/>
          </a:p>
          <a:p>
            <a:pPr marL="742950" lvl="1" indent="-285750">
              <a:buFont typeface="Wingdings" panose="05000000000000000000" pitchFamily="2" charset="2"/>
              <a:buChar char="p"/>
            </a:pPr>
            <a:r>
              <a:rPr lang="zh-CN" altLang="en-US" sz="2000" dirty="0"/>
              <a:t>如果</a:t>
            </a:r>
            <a:r>
              <a:rPr lang="en-US" altLang="zh-CN" sz="2000" dirty="0" err="1"/>
              <a:t>ComponentType</a:t>
            </a:r>
            <a:r>
              <a:rPr lang="zh-CN" altLang="en-US" sz="2000" dirty="0"/>
              <a:t>是</a:t>
            </a:r>
            <a:r>
              <a:rPr lang="en-US" altLang="zh-CN" sz="2000" dirty="0"/>
              <a:t>reference</a:t>
            </a:r>
            <a:r>
              <a:rPr lang="zh-CN" altLang="en-US" sz="2000" dirty="0" smtClean="0"/>
              <a:t>类型</a:t>
            </a:r>
            <a:r>
              <a:rPr lang="en-US" altLang="zh-CN" sz="2000" dirty="0" smtClean="0"/>
              <a:t>,</a:t>
            </a:r>
            <a:r>
              <a:rPr lang="zh-CN" altLang="en-US" sz="2000" dirty="0" smtClean="0"/>
              <a:t>其可见性与</a:t>
            </a:r>
            <a:r>
              <a:rPr lang="en-US" altLang="zh-CN" sz="2000" dirty="0" err="1" smtClean="0"/>
              <a:t>ComponentType</a:t>
            </a:r>
            <a:r>
              <a:rPr lang="zh-CN" altLang="en-US" sz="2000" dirty="0" smtClean="0"/>
              <a:t>可见性一致，否则为</a:t>
            </a:r>
            <a:r>
              <a:rPr lang="en-US" altLang="zh-CN" sz="2000" dirty="0" smtClean="0"/>
              <a:t>public</a:t>
            </a:r>
          </a:p>
          <a:p>
            <a:pPr lvl="1"/>
            <a:endParaRPr lang="en-US" altLang="zh-CN" dirty="0"/>
          </a:p>
          <a:p>
            <a:pPr lvl="1"/>
            <a:r>
              <a:rPr lang="en-US" altLang="zh-CN" dirty="0" smtClean="0"/>
              <a:t>   </a:t>
            </a:r>
            <a:endParaRPr lang="zh-CN" altLang="en-US" dirty="0"/>
          </a:p>
        </p:txBody>
      </p:sp>
    </p:spTree>
    <p:extLst>
      <p:ext uri="{BB962C8B-B14F-4D97-AF65-F5344CB8AC3E}">
        <p14:creationId xmlns:p14="http://schemas.microsoft.com/office/powerpoint/2010/main" val="15626215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Verifying</a:t>
            </a:r>
            <a:endParaRPr lang="zh-CN" altLang="en-US" dirty="0"/>
          </a:p>
        </p:txBody>
      </p:sp>
      <p:sp>
        <p:nvSpPr>
          <p:cNvPr id="3" name="内容占位符 2"/>
          <p:cNvSpPr>
            <a:spLocks noGrp="1"/>
          </p:cNvSpPr>
          <p:nvPr>
            <p:ph idx="1"/>
          </p:nvPr>
        </p:nvSpPr>
        <p:spPr>
          <a:xfrm>
            <a:off x="726882" y="990600"/>
            <a:ext cx="10515600" cy="5186363"/>
          </a:xfrm>
        </p:spPr>
        <p:txBody>
          <a:bodyPr>
            <a:normAutofit/>
          </a:bodyPr>
          <a:lstStyle/>
          <a:p>
            <a:pPr marL="0" indent="0">
              <a:buNone/>
            </a:pPr>
            <a:r>
              <a:rPr lang="zh-CN" altLang="en-US" sz="2000" dirty="0" smtClean="0"/>
              <a:t>是</a:t>
            </a:r>
            <a:r>
              <a:rPr lang="en-US" altLang="zh-CN" sz="2000" dirty="0" smtClean="0"/>
              <a:t>linking</a:t>
            </a:r>
            <a:r>
              <a:rPr lang="zh-CN" altLang="en-US" sz="2000" dirty="0" smtClean="0"/>
              <a:t>的第一阶段，主要目的是确保</a:t>
            </a:r>
            <a:r>
              <a:rPr lang="en-US" altLang="zh-CN" sz="2000" dirty="0" smtClean="0"/>
              <a:t>class</a:t>
            </a:r>
            <a:r>
              <a:rPr lang="zh-CN" altLang="en-US" sz="2000" dirty="0"/>
              <a:t>字节</a:t>
            </a:r>
            <a:r>
              <a:rPr lang="zh-CN" altLang="en-US" sz="2000" dirty="0" smtClean="0"/>
              <a:t>流中包含的信息符合虚拟机规范，并且不会危害虚拟机自身安全。</a:t>
            </a:r>
            <a:endParaRPr lang="en-US" altLang="zh-CN" sz="2000" dirty="0" smtClean="0"/>
          </a:p>
          <a:p>
            <a:pPr>
              <a:buFont typeface="Wingdings" panose="05000000000000000000" pitchFamily="2" charset="2"/>
              <a:buChar char="n"/>
            </a:pPr>
            <a:r>
              <a:rPr lang="zh-CN" altLang="en-US" sz="2000" dirty="0"/>
              <a:t>文件</a:t>
            </a:r>
            <a:r>
              <a:rPr lang="zh-CN" altLang="en-US" sz="2000" dirty="0" smtClean="0"/>
              <a:t>格式验证</a:t>
            </a:r>
            <a:r>
              <a:rPr lang="en-US" altLang="zh-CN" sz="2000" dirty="0" smtClean="0"/>
              <a:t>(</a:t>
            </a:r>
            <a:r>
              <a:rPr lang="zh-CN" altLang="en-US" sz="2000" dirty="0" smtClean="0"/>
              <a:t>字节流验证</a:t>
            </a:r>
            <a:r>
              <a:rPr lang="en-US" altLang="zh-CN" sz="2000" dirty="0" smtClean="0"/>
              <a:t>)</a:t>
            </a:r>
          </a:p>
          <a:p>
            <a:pPr lvl="1">
              <a:buFont typeface="Wingdings" panose="05000000000000000000" pitchFamily="2" charset="2"/>
              <a:buChar char="n"/>
            </a:pPr>
            <a:r>
              <a:rPr lang="zh-CN" altLang="en-US" sz="2000" dirty="0" smtClean="0"/>
              <a:t>是否以魔数</a:t>
            </a:r>
            <a:r>
              <a:rPr lang="en-US" altLang="zh-CN" sz="2000" dirty="0" smtClean="0"/>
              <a:t>0xCAFEBABE</a:t>
            </a:r>
            <a:r>
              <a:rPr lang="zh-CN" altLang="en-US" sz="2000" dirty="0" smtClean="0"/>
              <a:t>开头</a:t>
            </a:r>
            <a:endParaRPr lang="en-US" altLang="zh-CN" sz="2000" dirty="0" smtClean="0"/>
          </a:p>
          <a:p>
            <a:pPr lvl="1">
              <a:buFont typeface="Wingdings" panose="05000000000000000000" pitchFamily="2" charset="2"/>
              <a:buChar char="n"/>
            </a:pPr>
            <a:r>
              <a:rPr lang="zh-CN" altLang="en-US" sz="2000" dirty="0" smtClean="0"/>
              <a:t>主次版本号在当前虚拟机处理范围之内</a:t>
            </a:r>
            <a:endParaRPr lang="en-US" altLang="zh-CN" sz="2000" dirty="0" smtClean="0"/>
          </a:p>
          <a:p>
            <a:pPr lvl="1">
              <a:buFont typeface="Wingdings" panose="05000000000000000000" pitchFamily="2" charset="2"/>
              <a:buChar char="n"/>
            </a:pPr>
            <a:r>
              <a:rPr lang="zh-CN" altLang="en-US" sz="2000" dirty="0"/>
              <a:t>常量池</a:t>
            </a:r>
            <a:r>
              <a:rPr lang="zh-CN" altLang="en-US" sz="2000" dirty="0" smtClean="0"/>
              <a:t>常量是否有不被支持的常量类型</a:t>
            </a:r>
            <a:endParaRPr lang="en-US" altLang="zh-CN" sz="2000" dirty="0" smtClean="0"/>
          </a:p>
          <a:p>
            <a:pPr lvl="1">
              <a:buFont typeface="Wingdings" panose="05000000000000000000" pitchFamily="2" charset="2"/>
              <a:buChar char="n"/>
            </a:pPr>
            <a:r>
              <a:rPr lang="zh-CN" altLang="en-US" sz="2000" dirty="0" smtClean="0"/>
              <a:t>指向常量池各种索引值是否指向不存在的常量或不符合类型的常量</a:t>
            </a:r>
            <a:endParaRPr lang="en-US" altLang="zh-CN" sz="2000" dirty="0" smtClean="0"/>
          </a:p>
          <a:p>
            <a:pPr marL="457200" lvl="1" indent="0">
              <a:buNone/>
            </a:pPr>
            <a:r>
              <a:rPr lang="en-US" altLang="zh-CN" sz="2000" dirty="0" smtClean="0"/>
              <a:t>… …</a:t>
            </a:r>
          </a:p>
          <a:p>
            <a:pPr marL="228600" lvl="1">
              <a:spcBef>
                <a:spcPts val="1000"/>
              </a:spcBef>
              <a:buFont typeface="Wingdings" panose="05000000000000000000" pitchFamily="2" charset="2"/>
              <a:buChar char="n"/>
            </a:pPr>
            <a:r>
              <a:rPr lang="zh-CN" altLang="en-US" sz="2000" dirty="0"/>
              <a:t>元数据</a:t>
            </a:r>
            <a:r>
              <a:rPr lang="zh-CN" altLang="en-US" sz="2000" dirty="0" smtClean="0"/>
              <a:t>验证</a:t>
            </a:r>
            <a:r>
              <a:rPr lang="en-US" altLang="zh-CN" sz="2000" dirty="0" smtClean="0"/>
              <a:t>(</a:t>
            </a:r>
            <a:r>
              <a:rPr lang="zh-CN" altLang="en-US" sz="2000" dirty="0" smtClean="0"/>
              <a:t>方法区存储结构验证</a:t>
            </a:r>
            <a:r>
              <a:rPr lang="en-US" altLang="zh-CN" sz="2000" dirty="0" smtClean="0"/>
              <a:t>)</a:t>
            </a:r>
          </a:p>
          <a:p>
            <a:pPr marL="685800" lvl="2">
              <a:spcBef>
                <a:spcPts val="1000"/>
              </a:spcBef>
              <a:buFont typeface="Wingdings" panose="05000000000000000000" pitchFamily="2" charset="2"/>
              <a:buChar char="n"/>
            </a:pPr>
            <a:r>
              <a:rPr lang="zh-CN" altLang="en-US" dirty="0"/>
              <a:t>此</a:t>
            </a:r>
            <a:r>
              <a:rPr lang="zh-CN" altLang="en-US" dirty="0" smtClean="0"/>
              <a:t>类是否有父类</a:t>
            </a:r>
            <a:r>
              <a:rPr lang="en-US" altLang="zh-CN" dirty="0" smtClean="0"/>
              <a:t>(</a:t>
            </a:r>
            <a:r>
              <a:rPr lang="zh-CN" altLang="en-US" dirty="0" smtClean="0"/>
              <a:t>除</a:t>
            </a:r>
            <a:r>
              <a:rPr lang="en-US" altLang="zh-CN" dirty="0" err="1" smtClean="0"/>
              <a:t>java.lang.Object</a:t>
            </a:r>
            <a:r>
              <a:rPr lang="zh-CN" altLang="en-US" dirty="0" smtClean="0"/>
              <a:t>以外，所有类都有父类</a:t>
            </a:r>
            <a:r>
              <a:rPr lang="en-US" altLang="zh-CN" dirty="0" smtClean="0"/>
              <a:t>)</a:t>
            </a:r>
          </a:p>
          <a:p>
            <a:pPr marL="685800" lvl="2">
              <a:spcBef>
                <a:spcPts val="1000"/>
              </a:spcBef>
              <a:buFont typeface="Wingdings" panose="05000000000000000000" pitchFamily="2" charset="2"/>
              <a:buChar char="n"/>
            </a:pPr>
            <a:r>
              <a:rPr lang="zh-CN" altLang="en-US" dirty="0"/>
              <a:t>是否继承</a:t>
            </a:r>
            <a:r>
              <a:rPr lang="zh-CN" altLang="en-US" dirty="0" smtClean="0"/>
              <a:t>了不允许继承的父类</a:t>
            </a:r>
            <a:r>
              <a:rPr lang="en-US" altLang="zh-CN" dirty="0" smtClean="0"/>
              <a:t>(final</a:t>
            </a:r>
            <a:r>
              <a:rPr lang="zh-CN" altLang="en-US" dirty="0" smtClean="0"/>
              <a:t>类</a:t>
            </a:r>
            <a:r>
              <a:rPr lang="en-US" altLang="zh-CN" dirty="0" smtClean="0"/>
              <a:t>)</a:t>
            </a:r>
          </a:p>
          <a:p>
            <a:pPr marL="685800" lvl="2">
              <a:spcBef>
                <a:spcPts val="1000"/>
              </a:spcBef>
              <a:buFont typeface="Wingdings" panose="05000000000000000000" pitchFamily="2" charset="2"/>
              <a:buChar char="n"/>
            </a:pPr>
            <a:r>
              <a:rPr lang="zh-CN" altLang="en-US" dirty="0" smtClean="0"/>
              <a:t>如果不是抽象类，是否实现其父类或接口中要求实现的所有方法</a:t>
            </a:r>
            <a:endParaRPr lang="en-US" altLang="zh-CN" dirty="0" smtClean="0"/>
          </a:p>
          <a:p>
            <a:pPr marL="685800" lvl="2">
              <a:spcBef>
                <a:spcPts val="1000"/>
              </a:spcBef>
              <a:buFont typeface="Wingdings" panose="05000000000000000000" pitchFamily="2" charset="2"/>
              <a:buChar char="n"/>
            </a:pPr>
            <a:r>
              <a:rPr lang="zh-CN" altLang="en-US" dirty="0" smtClean="0"/>
              <a:t>字段、方法是否与父类产生矛盾</a:t>
            </a:r>
            <a:r>
              <a:rPr lang="en-US" altLang="zh-CN" dirty="0" smtClean="0"/>
              <a:t>(final</a:t>
            </a:r>
            <a:r>
              <a:rPr lang="zh-CN" altLang="en-US" dirty="0" smtClean="0"/>
              <a:t>方法</a:t>
            </a:r>
            <a:r>
              <a:rPr lang="en-US" altLang="zh-CN" dirty="0" smtClean="0"/>
              <a:t>)</a:t>
            </a:r>
          </a:p>
          <a:p>
            <a:pPr marL="457200" lvl="2" indent="0">
              <a:spcBef>
                <a:spcPts val="1000"/>
              </a:spcBef>
              <a:buNone/>
            </a:pPr>
            <a:r>
              <a:rPr lang="en-US" altLang="zh-CN" sz="1600" dirty="0" smtClean="0"/>
              <a:t>… …</a:t>
            </a:r>
            <a:endParaRPr lang="en-US" altLang="zh-CN" sz="1600" dirty="0"/>
          </a:p>
        </p:txBody>
      </p:sp>
    </p:spTree>
    <p:extLst>
      <p:ext uri="{BB962C8B-B14F-4D97-AF65-F5344CB8AC3E}">
        <p14:creationId xmlns:p14="http://schemas.microsoft.com/office/powerpoint/2010/main" val="944689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Verifying</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n"/>
            </a:pPr>
            <a:r>
              <a:rPr lang="zh-CN" altLang="en-US" sz="2000" dirty="0" smtClean="0"/>
              <a:t>字节码验证</a:t>
            </a:r>
            <a:r>
              <a:rPr lang="en-US" altLang="zh-CN" sz="2000" dirty="0"/>
              <a:t>(</a:t>
            </a:r>
            <a:r>
              <a:rPr lang="zh-CN" altLang="en-US" sz="2000" dirty="0"/>
              <a:t>方法区存储结构验证</a:t>
            </a:r>
            <a:r>
              <a:rPr lang="en-US" altLang="zh-CN" sz="2000" dirty="0" smtClean="0"/>
              <a:t>)</a:t>
            </a:r>
            <a:endParaRPr lang="en-US" altLang="zh-CN" sz="1600" dirty="0"/>
          </a:p>
          <a:p>
            <a:pPr marL="0" indent="0">
              <a:buNone/>
            </a:pPr>
            <a:r>
              <a:rPr lang="zh-CN" altLang="en-US" sz="2000" dirty="0" smtClean="0">
                <a:solidFill>
                  <a:srgbClr val="FF0000"/>
                </a:solidFill>
              </a:rPr>
              <a:t>通过数据流和控制流分析，确定程序语义是合法、符合逻辑的，是对方法体进行校验</a:t>
            </a:r>
            <a:endParaRPr lang="en-US" altLang="zh-CN" sz="2000" dirty="0" smtClean="0">
              <a:solidFill>
                <a:srgbClr val="FF0000"/>
              </a:solidFill>
            </a:endParaRPr>
          </a:p>
          <a:p>
            <a:pPr lvl="1">
              <a:buFont typeface="Wingdings" panose="05000000000000000000" pitchFamily="2" charset="2"/>
              <a:buChar char="n"/>
            </a:pPr>
            <a:r>
              <a:rPr lang="zh-CN" altLang="en-US" sz="2000" dirty="0" smtClean="0"/>
              <a:t>保证任意时刻操作数栈的数据类型与指令代码序列都能配合工作</a:t>
            </a:r>
            <a:endParaRPr lang="en-US" altLang="zh-CN" sz="2000" dirty="0" smtClean="0"/>
          </a:p>
          <a:p>
            <a:pPr lvl="1">
              <a:buFont typeface="Wingdings" panose="05000000000000000000" pitchFamily="2" charset="2"/>
              <a:buChar char="n"/>
            </a:pPr>
            <a:r>
              <a:rPr lang="zh-CN" altLang="en-US" sz="2000" dirty="0"/>
              <a:t>保证</a:t>
            </a:r>
            <a:r>
              <a:rPr lang="zh-CN" altLang="en-US" sz="2000" dirty="0" smtClean="0"/>
              <a:t>跳转指令不会跳到方法体以外的字节码指令上</a:t>
            </a:r>
            <a:endParaRPr lang="en-US" altLang="zh-CN" sz="2000" dirty="0" smtClean="0"/>
          </a:p>
          <a:p>
            <a:pPr lvl="1">
              <a:buFont typeface="Wingdings" panose="05000000000000000000" pitchFamily="2" charset="2"/>
              <a:buChar char="n"/>
            </a:pPr>
            <a:r>
              <a:rPr lang="zh-CN" altLang="en-US" sz="2000" dirty="0" smtClean="0"/>
              <a:t>保证方法体中类型转换是有效的</a:t>
            </a:r>
            <a:endParaRPr lang="en-US" altLang="zh-CN" sz="2000" dirty="0" smtClean="0"/>
          </a:p>
          <a:p>
            <a:pPr marL="457200" lvl="1" indent="0">
              <a:buNone/>
            </a:pPr>
            <a:r>
              <a:rPr lang="en-US" altLang="zh-CN" sz="2000" dirty="0" smtClean="0"/>
              <a:t>… …</a:t>
            </a:r>
          </a:p>
          <a:p>
            <a:pPr marL="228600" lvl="1">
              <a:spcBef>
                <a:spcPts val="1000"/>
              </a:spcBef>
              <a:buFont typeface="Wingdings" panose="05000000000000000000" pitchFamily="2" charset="2"/>
              <a:buChar char="n"/>
            </a:pPr>
            <a:r>
              <a:rPr lang="zh-CN" altLang="en-US" sz="2000" dirty="0"/>
              <a:t>符号引用验证</a:t>
            </a:r>
            <a:r>
              <a:rPr lang="en-US" altLang="zh-CN" sz="2000" dirty="0"/>
              <a:t>(</a:t>
            </a:r>
            <a:r>
              <a:rPr lang="zh-CN" altLang="en-US" sz="2000" dirty="0"/>
              <a:t>方法区存储结构验证</a:t>
            </a:r>
            <a:r>
              <a:rPr lang="en-US" altLang="zh-CN" sz="2000" dirty="0"/>
              <a:t>)</a:t>
            </a:r>
          </a:p>
          <a:p>
            <a:pPr marL="457200" lvl="1" indent="0">
              <a:buNone/>
            </a:pPr>
            <a:r>
              <a:rPr lang="zh-CN" altLang="en-US" sz="2000" dirty="0">
                <a:solidFill>
                  <a:srgbClr val="FF0000"/>
                </a:solidFill>
              </a:rPr>
              <a:t>校验符号引用转化为直接引用</a:t>
            </a:r>
            <a:r>
              <a:rPr lang="en-US" altLang="zh-CN" sz="2000" dirty="0">
                <a:solidFill>
                  <a:srgbClr val="FF0000"/>
                </a:solidFill>
              </a:rPr>
              <a:t>,</a:t>
            </a:r>
            <a:r>
              <a:rPr lang="zh-CN" altLang="en-US" sz="2000" dirty="0">
                <a:solidFill>
                  <a:srgbClr val="FF0000"/>
                </a:solidFill>
              </a:rPr>
              <a:t>以确保解析动作能正常执行</a:t>
            </a:r>
            <a:endParaRPr lang="en-US" altLang="zh-CN" sz="2000" dirty="0">
              <a:solidFill>
                <a:srgbClr val="FF0000"/>
              </a:solidFill>
            </a:endParaRPr>
          </a:p>
          <a:p>
            <a:pPr lvl="1">
              <a:buFont typeface="Wingdings" panose="05000000000000000000" pitchFamily="2" charset="2"/>
              <a:buChar char="n"/>
            </a:pPr>
            <a:r>
              <a:rPr lang="zh-CN" altLang="en-US" sz="2000" dirty="0" smtClean="0"/>
              <a:t>符号引用中通过字符串描述的全限定名是否能找到对应的类</a:t>
            </a:r>
            <a:endParaRPr lang="en-US" altLang="zh-CN" sz="2000" dirty="0" smtClean="0"/>
          </a:p>
          <a:p>
            <a:pPr lvl="1">
              <a:buFont typeface="Wingdings" panose="05000000000000000000" pitchFamily="2" charset="2"/>
              <a:buChar char="n"/>
            </a:pPr>
            <a:r>
              <a:rPr lang="zh-CN" altLang="en-US" sz="2000" dirty="0"/>
              <a:t>在指定类</a:t>
            </a:r>
            <a:r>
              <a:rPr lang="zh-CN" altLang="en-US" sz="2000" dirty="0" smtClean="0"/>
              <a:t>中是否存在符合方法的字段描述符以及简单名称所描述的方法和字段</a:t>
            </a:r>
            <a:endParaRPr lang="en-US" altLang="zh-CN" sz="2000" dirty="0" smtClean="0"/>
          </a:p>
          <a:p>
            <a:pPr lvl="1">
              <a:buFont typeface="Wingdings" panose="05000000000000000000" pitchFamily="2" charset="2"/>
              <a:buChar char="n"/>
            </a:pPr>
            <a:r>
              <a:rPr lang="zh-CN" altLang="en-US" sz="2000" dirty="0"/>
              <a:t>符号</a:t>
            </a:r>
            <a:r>
              <a:rPr lang="zh-CN" altLang="en-US" sz="2000" dirty="0" smtClean="0"/>
              <a:t>引用中的类、字段、方法的访问性</a:t>
            </a:r>
            <a:r>
              <a:rPr lang="en-US" altLang="zh-CN" sz="2000" dirty="0" smtClean="0"/>
              <a:t>(private default protected public)</a:t>
            </a:r>
            <a:r>
              <a:rPr lang="zh-CN" altLang="en-US" sz="2000" dirty="0" smtClean="0"/>
              <a:t>是否能背当前类访问</a:t>
            </a:r>
            <a:endParaRPr lang="en-US" altLang="zh-CN" sz="2000" dirty="0" smtClean="0"/>
          </a:p>
          <a:p>
            <a:pPr marL="457200" lvl="1" indent="0">
              <a:buNone/>
            </a:pPr>
            <a:r>
              <a:rPr lang="en-US" altLang="zh-CN" sz="2000" dirty="0" smtClean="0"/>
              <a:t>… …</a:t>
            </a:r>
            <a:endParaRPr lang="en-US" altLang="zh-CN" sz="2000" dirty="0"/>
          </a:p>
        </p:txBody>
      </p:sp>
    </p:spTree>
    <p:extLst>
      <p:ext uri="{BB962C8B-B14F-4D97-AF65-F5344CB8AC3E}">
        <p14:creationId xmlns:p14="http://schemas.microsoft.com/office/powerpoint/2010/main" val="272401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Preparing</a:t>
            </a:r>
            <a:endParaRPr lang="zh-CN" altLang="en-US" dirty="0"/>
          </a:p>
        </p:txBody>
      </p:sp>
      <p:sp>
        <p:nvSpPr>
          <p:cNvPr id="3" name="内容占位符 2"/>
          <p:cNvSpPr>
            <a:spLocks noGrp="1"/>
          </p:cNvSpPr>
          <p:nvPr>
            <p:ph idx="1"/>
          </p:nvPr>
        </p:nvSpPr>
        <p:spPr>
          <a:xfrm>
            <a:off x="838200" y="990601"/>
            <a:ext cx="10515600" cy="4996732"/>
          </a:xfrm>
        </p:spPr>
        <p:txBody>
          <a:bodyPr>
            <a:normAutofit/>
          </a:bodyPr>
          <a:lstStyle/>
          <a:p>
            <a:pPr>
              <a:buFont typeface="Wingdings" panose="05000000000000000000" pitchFamily="2" charset="2"/>
              <a:buChar char="n"/>
            </a:pPr>
            <a:r>
              <a:rPr lang="zh-CN" altLang="en-US" sz="2000" dirty="0" smtClean="0"/>
              <a:t>正式为类变量分配内存并设置类变量初始值阶段，所使用的内存都在方法区中分配</a:t>
            </a:r>
            <a:r>
              <a:rPr lang="en-US" altLang="zh-CN" sz="2000" dirty="0" smtClean="0"/>
              <a:t>.</a:t>
            </a:r>
          </a:p>
          <a:p>
            <a:pPr marL="0" indent="0">
              <a:buNone/>
            </a:pPr>
            <a:r>
              <a:rPr lang="zh-CN" altLang="en-US" sz="2000" dirty="0"/>
              <a:t>类</a:t>
            </a:r>
            <a:r>
              <a:rPr lang="zh-CN" altLang="en-US" sz="2000" dirty="0" smtClean="0"/>
              <a:t>变量为</a:t>
            </a:r>
            <a:r>
              <a:rPr lang="en-US" altLang="zh-CN" sz="2000" dirty="0" smtClean="0"/>
              <a:t>static</a:t>
            </a:r>
            <a:r>
              <a:rPr lang="zh-CN" altLang="en-US" sz="2000" dirty="0" smtClean="0"/>
              <a:t>修饰的变量，而不是实例变量，实例变量将会在实例化时随着对象在堆中分配</a:t>
            </a:r>
            <a:endParaRPr lang="en-US" altLang="zh-CN" sz="2000" dirty="0" smtClean="0"/>
          </a:p>
          <a:p>
            <a:pPr marL="0" indent="0">
              <a:buNone/>
            </a:pPr>
            <a:r>
              <a:rPr lang="en-US" altLang="zh-CN" sz="2000" dirty="0" smtClean="0"/>
              <a:t>public static </a:t>
            </a:r>
            <a:r>
              <a:rPr lang="en-US" altLang="zh-CN" sz="2000" dirty="0" err="1" smtClean="0"/>
              <a:t>int</a:t>
            </a:r>
            <a:r>
              <a:rPr lang="en-US" altLang="zh-CN" sz="2000" dirty="0" smtClean="0"/>
              <a:t> age=20</a:t>
            </a:r>
          </a:p>
          <a:p>
            <a:pPr marL="0" indent="0">
              <a:buNone/>
            </a:pPr>
            <a:r>
              <a:rPr lang="zh-CN" altLang="en-US" sz="2000" dirty="0" smtClean="0"/>
              <a:t>在准备阶段后，</a:t>
            </a:r>
            <a:r>
              <a:rPr lang="en-US" altLang="zh-CN" sz="2000" dirty="0" smtClean="0"/>
              <a:t>age</a:t>
            </a:r>
            <a:r>
              <a:rPr lang="zh-CN" altLang="en-US" sz="2000" dirty="0" smtClean="0"/>
              <a:t>值为</a:t>
            </a:r>
            <a:r>
              <a:rPr lang="en-US" altLang="zh-CN" sz="2000" dirty="0" smtClean="0"/>
              <a:t>0</a:t>
            </a:r>
            <a:r>
              <a:rPr lang="zh-CN" altLang="en-US" sz="2000" dirty="0" smtClean="0"/>
              <a:t>，而不是</a:t>
            </a:r>
            <a:r>
              <a:rPr lang="en-US" altLang="zh-CN" sz="2000" dirty="0" smtClean="0"/>
              <a:t>20</a:t>
            </a:r>
            <a:r>
              <a:rPr lang="zh-CN" altLang="en-US" sz="2000" dirty="0" smtClean="0"/>
              <a:t>，因为这时未执行任何</a:t>
            </a:r>
            <a:r>
              <a:rPr lang="en-US" altLang="zh-CN" sz="2000" dirty="0" smtClean="0"/>
              <a:t>java</a:t>
            </a:r>
            <a:r>
              <a:rPr lang="zh-CN" altLang="en-US" sz="2000" dirty="0" smtClean="0"/>
              <a:t>方法，而把</a:t>
            </a:r>
            <a:r>
              <a:rPr lang="en-US" altLang="zh-CN" sz="2000" dirty="0" smtClean="0"/>
              <a:t>age</a:t>
            </a:r>
            <a:r>
              <a:rPr lang="zh-CN" altLang="en-US" sz="2000" dirty="0" smtClean="0"/>
              <a:t>赋值为</a:t>
            </a:r>
            <a:r>
              <a:rPr lang="en-US" altLang="zh-CN" sz="2000" dirty="0" smtClean="0"/>
              <a:t>20</a:t>
            </a:r>
            <a:r>
              <a:rPr lang="zh-CN" altLang="en-US" sz="2000" dirty="0" smtClean="0"/>
              <a:t>的</a:t>
            </a:r>
            <a:r>
              <a:rPr lang="en-US" altLang="zh-CN" sz="2000" dirty="0" err="1" smtClean="0"/>
              <a:t>putstatic</a:t>
            </a:r>
            <a:r>
              <a:rPr lang="zh-CN" altLang="en-US" sz="2000" dirty="0" smtClean="0"/>
              <a:t>指令在程序被编译后，存放于类构造器</a:t>
            </a:r>
            <a:r>
              <a:rPr lang="en-US" altLang="zh-CN" sz="2000" dirty="0" smtClean="0"/>
              <a:t>&lt;</a:t>
            </a:r>
            <a:r>
              <a:rPr lang="en-US" altLang="zh-CN" sz="2000" dirty="0" err="1" smtClean="0"/>
              <a:t>clinit</a:t>
            </a:r>
            <a:r>
              <a:rPr lang="en-US" altLang="zh-CN" sz="2000" dirty="0" smtClean="0"/>
              <a:t>&gt;()</a:t>
            </a:r>
            <a:r>
              <a:rPr lang="zh-CN" altLang="en-US" sz="2000" dirty="0" smtClean="0"/>
              <a:t>方法中，所以</a:t>
            </a:r>
            <a:r>
              <a:rPr lang="zh-CN" altLang="en-US" sz="2000" dirty="0"/>
              <a:t>把</a:t>
            </a:r>
            <a:r>
              <a:rPr lang="en-US" altLang="zh-CN" sz="2000" dirty="0"/>
              <a:t>age</a:t>
            </a:r>
            <a:r>
              <a:rPr lang="zh-CN" altLang="en-US" sz="2000" dirty="0"/>
              <a:t>赋值为</a:t>
            </a:r>
            <a:r>
              <a:rPr lang="en-US" altLang="zh-CN" sz="2000" dirty="0" smtClean="0"/>
              <a:t>20</a:t>
            </a:r>
            <a:r>
              <a:rPr lang="zh-CN" altLang="en-US" sz="2000" dirty="0" smtClean="0"/>
              <a:t>的动作是在</a:t>
            </a:r>
            <a:r>
              <a:rPr lang="en-US" altLang="zh-CN" sz="2000" b="1" dirty="0" smtClean="0"/>
              <a:t>Initializing,</a:t>
            </a:r>
            <a:r>
              <a:rPr lang="zh-CN" altLang="en-US" sz="2000" b="1" dirty="0" smtClean="0"/>
              <a:t>其基本数据类型零值如下表所示</a:t>
            </a:r>
            <a:endParaRPr lang="en-US" altLang="zh-CN" sz="2000" b="1" dirty="0" smtClean="0"/>
          </a:p>
          <a:p>
            <a:pPr marL="0" indent="0">
              <a:buNone/>
            </a:pPr>
            <a:endParaRPr lang="en-US" altLang="zh-CN" sz="2000" b="1" dirty="0"/>
          </a:p>
          <a:p>
            <a:pPr marL="0" indent="0">
              <a:buNone/>
            </a:pPr>
            <a:endParaRPr lang="en-US" altLang="zh-CN" sz="2000" b="1" dirty="0" smtClean="0"/>
          </a:p>
          <a:p>
            <a:pPr marL="0" indent="0">
              <a:buNone/>
            </a:pPr>
            <a:endParaRPr lang="en-US" altLang="zh-CN" sz="2000" b="1" dirty="0"/>
          </a:p>
          <a:p>
            <a:pPr marL="0" indent="0">
              <a:buNone/>
            </a:pPr>
            <a:endParaRPr lang="en-US" altLang="zh-CN" sz="2000" b="1" dirty="0" smtClean="0"/>
          </a:p>
          <a:p>
            <a:pPr marL="0" indent="0">
              <a:buNone/>
            </a:pPr>
            <a:endParaRPr lang="en-US" altLang="zh-CN" sz="2000" b="1" dirty="0"/>
          </a:p>
          <a:p>
            <a:pPr marL="0" indent="0">
              <a:buNone/>
            </a:pPr>
            <a:endParaRPr lang="en-US" altLang="zh-CN" sz="2000" b="1" dirty="0" smtClean="0"/>
          </a:p>
          <a:p>
            <a:pPr marL="0" indent="0">
              <a:buNone/>
            </a:pPr>
            <a:r>
              <a:rPr lang="zh-CN" altLang="en-US" sz="2000" dirty="0" smtClean="0"/>
              <a:t>特殊情况：</a:t>
            </a:r>
            <a:r>
              <a:rPr lang="en-US" altLang="zh-CN" sz="2000" dirty="0" smtClean="0"/>
              <a:t>static final </a:t>
            </a:r>
            <a:r>
              <a:rPr lang="en-US" altLang="zh-CN" sz="2000" dirty="0" err="1" smtClean="0"/>
              <a:t>int</a:t>
            </a:r>
            <a:r>
              <a:rPr lang="en-US" altLang="zh-CN" sz="2000" dirty="0" smtClean="0"/>
              <a:t> value = 20</a:t>
            </a:r>
            <a:r>
              <a:rPr lang="zh-CN" altLang="en-US" sz="2000" dirty="0" smtClean="0"/>
              <a:t>则直接赋值为</a:t>
            </a:r>
            <a:r>
              <a:rPr lang="en-US" altLang="zh-CN" sz="2000" dirty="0" smtClean="0"/>
              <a:t>20</a:t>
            </a:r>
          </a:p>
          <a:p>
            <a:pPr marL="0" indent="0">
              <a:buNone/>
            </a:pPr>
            <a:endParaRPr lang="zh-CN" alt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1029136216"/>
              </p:ext>
            </p:extLst>
          </p:nvPr>
        </p:nvGraphicFramePr>
        <p:xfrm>
          <a:off x="1809365" y="3104616"/>
          <a:ext cx="8128000" cy="2219960"/>
        </p:xfrm>
        <a:graphic>
          <a:graphicData uri="http://schemas.openxmlformats.org/drawingml/2006/table">
            <a:tbl>
              <a:tblPr firstRow="1" bandRow="1">
                <a:tableStyleId>{5C22544A-7EE6-4342-B048-85BDC9FD1C3A}</a:tableStyleId>
              </a:tblPr>
              <a:tblGrid>
                <a:gridCol w="2032000"/>
                <a:gridCol w="2032000"/>
                <a:gridCol w="2032000"/>
                <a:gridCol w="2032000"/>
              </a:tblGrid>
              <a:tr h="0">
                <a:tc>
                  <a:txBody>
                    <a:bodyPr/>
                    <a:lstStyle/>
                    <a:p>
                      <a:r>
                        <a:rPr lang="zh-CN" altLang="en-US" dirty="0" smtClean="0"/>
                        <a:t>数据类型</a:t>
                      </a:r>
                      <a:endParaRPr lang="zh-CN" altLang="en-US" dirty="0"/>
                    </a:p>
                  </a:txBody>
                  <a:tcPr/>
                </a:tc>
                <a:tc>
                  <a:txBody>
                    <a:bodyPr/>
                    <a:lstStyle/>
                    <a:p>
                      <a:r>
                        <a:rPr lang="zh-CN" altLang="en-US" dirty="0" smtClean="0"/>
                        <a:t>零值</a:t>
                      </a:r>
                      <a:endParaRPr lang="zh-CN" altLang="en-US" dirty="0"/>
                    </a:p>
                  </a:txBody>
                  <a:tcPr/>
                </a:tc>
                <a:tc>
                  <a:txBody>
                    <a:bodyPr/>
                    <a:lstStyle/>
                    <a:p>
                      <a:r>
                        <a:rPr lang="zh-CN" altLang="en-US" dirty="0" smtClean="0"/>
                        <a:t>数据类型</a:t>
                      </a:r>
                      <a:endParaRPr lang="zh-CN" altLang="en-US" dirty="0"/>
                    </a:p>
                  </a:txBody>
                  <a:tcPr/>
                </a:tc>
                <a:tc>
                  <a:txBody>
                    <a:bodyPr/>
                    <a:lstStyle/>
                    <a:p>
                      <a:r>
                        <a:rPr lang="zh-CN" altLang="en-US" dirty="0" smtClean="0"/>
                        <a:t>零值</a:t>
                      </a:r>
                      <a:endParaRPr lang="zh-CN" altLang="en-US" dirty="0"/>
                    </a:p>
                  </a:txBody>
                  <a:tcPr/>
                </a:tc>
              </a:tr>
              <a:tr h="370840">
                <a:tc>
                  <a:txBody>
                    <a:bodyPr/>
                    <a:lstStyle/>
                    <a:p>
                      <a:r>
                        <a:rPr lang="en-US" altLang="zh-CN" dirty="0" err="1" smtClean="0"/>
                        <a:t>int</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err="1" smtClean="0"/>
                        <a:t>boolean</a:t>
                      </a:r>
                      <a:endParaRPr lang="zh-CN" altLang="en-US" dirty="0"/>
                    </a:p>
                  </a:txBody>
                  <a:tcPr/>
                </a:tc>
                <a:tc>
                  <a:txBody>
                    <a:bodyPr/>
                    <a:lstStyle/>
                    <a:p>
                      <a:r>
                        <a:rPr lang="en-US" altLang="zh-CN" dirty="0" smtClean="0"/>
                        <a:t>false</a:t>
                      </a:r>
                      <a:endParaRPr lang="zh-CN" altLang="en-US" dirty="0"/>
                    </a:p>
                  </a:txBody>
                  <a:tcPr/>
                </a:tc>
              </a:tr>
              <a:tr h="370840">
                <a:tc>
                  <a:txBody>
                    <a:bodyPr/>
                    <a:lstStyle/>
                    <a:p>
                      <a:r>
                        <a:rPr lang="en-US" altLang="zh-CN" dirty="0" smtClean="0"/>
                        <a:t>long</a:t>
                      </a:r>
                      <a:endParaRPr lang="zh-CN" altLang="en-US" dirty="0"/>
                    </a:p>
                  </a:txBody>
                  <a:tcPr/>
                </a:tc>
                <a:tc>
                  <a:txBody>
                    <a:bodyPr/>
                    <a:lstStyle/>
                    <a:p>
                      <a:r>
                        <a:rPr lang="en-US" altLang="zh-CN" dirty="0" smtClean="0"/>
                        <a:t>0L</a:t>
                      </a:r>
                      <a:endParaRPr lang="zh-CN" altLang="en-US" dirty="0"/>
                    </a:p>
                  </a:txBody>
                  <a:tcPr/>
                </a:tc>
                <a:tc>
                  <a:txBody>
                    <a:bodyPr/>
                    <a:lstStyle/>
                    <a:p>
                      <a:r>
                        <a:rPr lang="en-US" altLang="zh-CN" dirty="0" smtClean="0"/>
                        <a:t>float</a:t>
                      </a:r>
                      <a:endParaRPr lang="zh-CN" altLang="en-US" dirty="0"/>
                    </a:p>
                  </a:txBody>
                  <a:tcPr/>
                </a:tc>
                <a:tc>
                  <a:txBody>
                    <a:bodyPr/>
                    <a:lstStyle/>
                    <a:p>
                      <a:r>
                        <a:rPr lang="en-US" altLang="zh-CN" dirty="0" smtClean="0"/>
                        <a:t>0.0f</a:t>
                      </a:r>
                      <a:endParaRPr lang="zh-CN" altLang="en-US" dirty="0"/>
                    </a:p>
                  </a:txBody>
                  <a:tcPr/>
                </a:tc>
              </a:tr>
              <a:tr h="370840">
                <a:tc>
                  <a:txBody>
                    <a:bodyPr/>
                    <a:lstStyle/>
                    <a:p>
                      <a:r>
                        <a:rPr lang="en-US" altLang="zh-CN" dirty="0" smtClean="0"/>
                        <a:t>short</a:t>
                      </a:r>
                      <a:endParaRPr lang="zh-CN" altLang="en-US" dirty="0"/>
                    </a:p>
                  </a:txBody>
                  <a:tcPr/>
                </a:tc>
                <a:tc>
                  <a:txBody>
                    <a:bodyPr/>
                    <a:lstStyle/>
                    <a:p>
                      <a:r>
                        <a:rPr lang="en-US" altLang="zh-CN" dirty="0" smtClean="0"/>
                        <a:t>(short)0</a:t>
                      </a:r>
                      <a:endParaRPr lang="zh-CN" altLang="en-US" dirty="0"/>
                    </a:p>
                  </a:txBody>
                  <a:tcPr/>
                </a:tc>
                <a:tc>
                  <a:txBody>
                    <a:bodyPr/>
                    <a:lstStyle/>
                    <a:p>
                      <a:r>
                        <a:rPr lang="en-US" altLang="zh-CN" dirty="0" smtClean="0"/>
                        <a:t>double</a:t>
                      </a:r>
                      <a:endParaRPr lang="zh-CN" altLang="en-US" dirty="0"/>
                    </a:p>
                  </a:txBody>
                  <a:tcPr/>
                </a:tc>
                <a:tc>
                  <a:txBody>
                    <a:bodyPr/>
                    <a:lstStyle/>
                    <a:p>
                      <a:r>
                        <a:rPr lang="en-US" altLang="zh-CN" dirty="0" smtClean="0"/>
                        <a:t>0.0d</a:t>
                      </a:r>
                      <a:endParaRPr lang="zh-CN" altLang="en-US" dirty="0"/>
                    </a:p>
                  </a:txBody>
                  <a:tcPr/>
                </a:tc>
              </a:tr>
              <a:tr h="370840">
                <a:tc>
                  <a:txBody>
                    <a:bodyPr/>
                    <a:lstStyle/>
                    <a:p>
                      <a:r>
                        <a:rPr lang="en-US" altLang="zh-CN" dirty="0" smtClean="0"/>
                        <a:t>char</a:t>
                      </a:r>
                      <a:endParaRPr lang="zh-CN" altLang="en-US" dirty="0"/>
                    </a:p>
                  </a:txBody>
                  <a:tcPr/>
                </a:tc>
                <a:tc>
                  <a:txBody>
                    <a:bodyPr/>
                    <a:lstStyle/>
                    <a:p>
                      <a:r>
                        <a:rPr lang="en-US" altLang="zh-CN" dirty="0" smtClean="0"/>
                        <a:t>‘\u0000’</a:t>
                      </a:r>
                      <a:endParaRPr lang="zh-CN" altLang="en-US" dirty="0"/>
                    </a:p>
                  </a:txBody>
                  <a:tcPr/>
                </a:tc>
                <a:tc>
                  <a:txBody>
                    <a:bodyPr/>
                    <a:lstStyle/>
                    <a:p>
                      <a:r>
                        <a:rPr lang="en-US" altLang="zh-CN" dirty="0" smtClean="0"/>
                        <a:t>reference</a:t>
                      </a:r>
                      <a:endParaRPr lang="zh-CN" altLang="en-US" dirty="0"/>
                    </a:p>
                  </a:txBody>
                  <a:tcPr/>
                </a:tc>
                <a:tc>
                  <a:txBody>
                    <a:bodyPr/>
                    <a:lstStyle/>
                    <a:p>
                      <a:r>
                        <a:rPr lang="en-US" altLang="zh-CN" dirty="0" smtClean="0"/>
                        <a:t>null</a:t>
                      </a:r>
                      <a:endParaRPr lang="zh-CN" altLang="en-US" dirty="0"/>
                    </a:p>
                  </a:txBody>
                  <a:tcPr/>
                </a:tc>
              </a:tr>
              <a:tr h="370840">
                <a:tc>
                  <a:txBody>
                    <a:bodyPr/>
                    <a:lstStyle/>
                    <a:p>
                      <a:r>
                        <a:rPr lang="en-US" altLang="zh-CN" dirty="0" smtClean="0"/>
                        <a:t>byte</a:t>
                      </a:r>
                      <a:endParaRPr lang="zh-CN" altLang="en-US" dirty="0"/>
                    </a:p>
                  </a:txBody>
                  <a:tcPr/>
                </a:tc>
                <a:tc>
                  <a:txBody>
                    <a:bodyPr/>
                    <a:lstStyle/>
                    <a:p>
                      <a:r>
                        <a:rPr lang="en-US" altLang="zh-CN" dirty="0" smtClean="0"/>
                        <a:t>(byte)0</a:t>
                      </a:r>
                      <a:endParaRPr lang="zh-CN" altLang="en-US" dirty="0"/>
                    </a:p>
                  </a:txBody>
                  <a:tcPr/>
                </a:tc>
                <a:tc>
                  <a:txBody>
                    <a:bodyPr/>
                    <a:lstStyle/>
                    <a:p>
                      <a:endParaRPr lang="zh-CN" altLang="en-US"/>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30750646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Resolving</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将常量池中的符号引用替换为直接引用的过程</a:t>
            </a:r>
            <a:endParaRPr lang="en-US" altLang="zh-CN" sz="2000" dirty="0" smtClean="0"/>
          </a:p>
          <a:p>
            <a:r>
              <a:rPr lang="zh-CN" altLang="en-US" sz="2000" dirty="0"/>
              <a:t>符号</a:t>
            </a:r>
            <a:r>
              <a:rPr lang="zh-CN" altLang="en-US" sz="2000" dirty="0" smtClean="0"/>
              <a:t>引用：常量池中的</a:t>
            </a:r>
            <a:r>
              <a:rPr lang="en-US" altLang="zh-CN" sz="2000" dirty="0" smtClean="0"/>
              <a:t>CONSTANT_[</a:t>
            </a:r>
            <a:r>
              <a:rPr lang="en-US" altLang="zh-CN" sz="2000" dirty="0" err="1" smtClean="0"/>
              <a:t>Class|Fieldref|Methodref</a:t>
            </a:r>
            <a:r>
              <a:rPr lang="en-US" altLang="zh-CN" sz="2000" dirty="0" smtClean="0"/>
              <a:t>]_info</a:t>
            </a:r>
            <a:r>
              <a:rPr lang="zh-CN" altLang="en-US" sz="2000" dirty="0" smtClean="0"/>
              <a:t>的常量，其引用的对象不一定在内存中</a:t>
            </a:r>
            <a:endParaRPr lang="en-US" altLang="zh-CN" sz="2000" dirty="0" smtClean="0"/>
          </a:p>
          <a:p>
            <a:r>
              <a:rPr lang="zh-CN" altLang="en-US" sz="2000" dirty="0"/>
              <a:t>直接</a:t>
            </a:r>
            <a:r>
              <a:rPr lang="zh-CN" altLang="en-US" sz="2000" dirty="0" smtClean="0"/>
              <a:t>引用</a:t>
            </a:r>
            <a:r>
              <a:rPr lang="en-US" altLang="zh-CN" sz="2000" dirty="0" smtClean="0"/>
              <a:t>:</a:t>
            </a:r>
            <a:r>
              <a:rPr lang="zh-CN" altLang="en-US" sz="2000" dirty="0" smtClean="0"/>
              <a:t>类似指向目标对象的指针、相对偏移</a:t>
            </a:r>
            <a:r>
              <a:rPr lang="zh-CN" altLang="en-US" sz="2000" dirty="0"/>
              <a:t>等，其引用的</a:t>
            </a:r>
            <a:r>
              <a:rPr lang="zh-CN" altLang="en-US" sz="2000" dirty="0" smtClean="0"/>
              <a:t>对象已经在</a:t>
            </a:r>
            <a:r>
              <a:rPr lang="zh-CN" altLang="en-US" sz="2000" dirty="0"/>
              <a:t>内存中</a:t>
            </a:r>
          </a:p>
        </p:txBody>
      </p:sp>
    </p:spTree>
    <p:extLst>
      <p:ext uri="{BB962C8B-B14F-4D97-AF65-F5344CB8AC3E}">
        <p14:creationId xmlns:p14="http://schemas.microsoft.com/office/powerpoint/2010/main" val="3875762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Initializing</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执行类构造器</a:t>
            </a:r>
            <a:r>
              <a:rPr lang="en-US" altLang="zh-CN" sz="2000" dirty="0" smtClean="0"/>
              <a:t>&lt;</a:t>
            </a:r>
            <a:r>
              <a:rPr lang="en-US" altLang="zh-CN" sz="2000" dirty="0" err="1" smtClean="0"/>
              <a:t>clinit</a:t>
            </a:r>
            <a:r>
              <a:rPr lang="en-US" altLang="zh-CN" sz="2000" dirty="0" smtClean="0"/>
              <a:t>&gt;()</a:t>
            </a:r>
            <a:r>
              <a:rPr lang="zh-CN" altLang="en-US" sz="2000" dirty="0" smtClean="0"/>
              <a:t>方法过程，按照程序员计划初始化类变量，即</a:t>
            </a:r>
            <a:r>
              <a:rPr lang="en-US" altLang="zh-CN" sz="2000" dirty="0" smtClean="0"/>
              <a:t>static</a:t>
            </a:r>
            <a:r>
              <a:rPr lang="zh-CN" altLang="en-US" sz="2000" dirty="0" smtClean="0"/>
              <a:t>变量</a:t>
            </a:r>
            <a:r>
              <a:rPr lang="en-US" altLang="zh-CN" sz="2000" dirty="0"/>
              <a:t>(</a:t>
            </a:r>
            <a:r>
              <a:rPr lang="zh-CN" altLang="en-US" sz="2000" dirty="0"/>
              <a:t>可能指令重排</a:t>
            </a:r>
            <a:r>
              <a:rPr lang="en-US" altLang="zh-CN" sz="2000" dirty="0" smtClean="0"/>
              <a:t>)</a:t>
            </a:r>
            <a:r>
              <a:rPr lang="zh-CN" altLang="en-US" sz="2000" dirty="0" smtClean="0"/>
              <a:t>和</a:t>
            </a:r>
            <a:r>
              <a:rPr lang="en-US" altLang="zh-CN" sz="2000" dirty="0" smtClean="0"/>
              <a:t>static{}</a:t>
            </a:r>
            <a:r>
              <a:rPr lang="zh-CN" altLang="en-US" sz="2000" dirty="0" smtClean="0"/>
              <a:t>代码块执行</a:t>
            </a:r>
            <a:endParaRPr lang="zh-CN" altLang="en-US" sz="2000" dirty="0"/>
          </a:p>
        </p:txBody>
      </p:sp>
    </p:spTree>
    <p:extLst>
      <p:ext uri="{BB962C8B-B14F-4D97-AF65-F5344CB8AC3E}">
        <p14:creationId xmlns:p14="http://schemas.microsoft.com/office/powerpoint/2010/main" val="3937078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类加载及其初始化总结</a:t>
            </a:r>
            <a:endParaRPr lang="zh-CN" altLang="en-US" dirty="0"/>
          </a:p>
        </p:txBody>
      </p:sp>
      <p:sp>
        <p:nvSpPr>
          <p:cNvPr id="3" name="文本框 2"/>
          <p:cNvSpPr txBox="1"/>
          <p:nvPr/>
        </p:nvSpPr>
        <p:spPr>
          <a:xfrm>
            <a:off x="1086927" y="871268"/>
            <a:ext cx="7858665" cy="4818567"/>
          </a:xfrm>
          <a:prstGeom prst="rect">
            <a:avLst/>
          </a:prstGeom>
          <a:noFill/>
        </p:spPr>
        <p:txBody>
          <a:bodyPr wrap="square" rtlCol="0">
            <a:spAutoFit/>
          </a:bodyPr>
          <a:lstStyle/>
          <a:p>
            <a:r>
              <a:rPr lang="en-US" altLang="zh-CN" dirty="0"/>
              <a:t>1.</a:t>
            </a:r>
            <a:r>
              <a:rPr lang="zh-CN" altLang="en-US" dirty="0"/>
              <a:t>在栈内建立变量</a:t>
            </a:r>
          </a:p>
          <a:p>
            <a:endParaRPr lang="zh-CN" altLang="en-US" dirty="0"/>
          </a:p>
          <a:p>
            <a:r>
              <a:rPr lang="en-US" altLang="zh-CN" dirty="0"/>
              <a:t>2.</a:t>
            </a:r>
            <a:r>
              <a:rPr lang="zh-CN" altLang="en-US" dirty="0"/>
              <a:t>类加载进内存</a:t>
            </a:r>
          </a:p>
          <a:p>
            <a:endParaRPr lang="zh-CN" altLang="en-US" dirty="0"/>
          </a:p>
          <a:p>
            <a:r>
              <a:rPr lang="en-US" altLang="zh-CN" i="1" strike="sngStrike" dirty="0">
                <a:solidFill>
                  <a:srgbClr val="FF0000"/>
                </a:solidFill>
              </a:rPr>
              <a:t>3.</a:t>
            </a:r>
            <a:r>
              <a:rPr lang="zh-CN" altLang="en-US" i="1" strike="sngStrike" dirty="0">
                <a:solidFill>
                  <a:srgbClr val="FF0000"/>
                </a:solidFill>
              </a:rPr>
              <a:t>执行静态代码块</a:t>
            </a:r>
          </a:p>
          <a:p>
            <a:endParaRPr lang="zh-CN" altLang="en-US" dirty="0"/>
          </a:p>
          <a:p>
            <a:r>
              <a:rPr lang="en-US" altLang="zh-CN" dirty="0"/>
              <a:t>4.</a:t>
            </a:r>
            <a:r>
              <a:rPr lang="zh-CN" altLang="en-US" dirty="0"/>
              <a:t>在堆内存中开辟空间，分配内存地址</a:t>
            </a:r>
          </a:p>
          <a:p>
            <a:endParaRPr lang="zh-CN" altLang="en-US" dirty="0"/>
          </a:p>
          <a:p>
            <a:r>
              <a:rPr lang="en-US" altLang="zh-CN" dirty="0"/>
              <a:t>5.</a:t>
            </a:r>
            <a:r>
              <a:rPr lang="zh-CN" altLang="en-US" dirty="0"/>
              <a:t>在堆内存中建立对象的特有属性，并进行默认初始化</a:t>
            </a:r>
          </a:p>
          <a:p>
            <a:endParaRPr lang="zh-CN" altLang="en-US" dirty="0"/>
          </a:p>
          <a:p>
            <a:r>
              <a:rPr lang="en-US" altLang="zh-CN" dirty="0"/>
              <a:t>6.</a:t>
            </a:r>
            <a:r>
              <a:rPr lang="zh-CN" altLang="en-US" dirty="0"/>
              <a:t>对属性进行显示初始化</a:t>
            </a:r>
          </a:p>
          <a:p>
            <a:endParaRPr lang="zh-CN" altLang="en-US" dirty="0"/>
          </a:p>
          <a:p>
            <a:r>
              <a:rPr lang="en-US" altLang="zh-CN" dirty="0"/>
              <a:t>7.</a:t>
            </a:r>
            <a:r>
              <a:rPr lang="zh-CN" altLang="en-US" dirty="0"/>
              <a:t>对对象进行构造代码块初始化</a:t>
            </a:r>
          </a:p>
          <a:p>
            <a:endParaRPr lang="zh-CN" altLang="en-US" dirty="0"/>
          </a:p>
          <a:p>
            <a:r>
              <a:rPr lang="en-US" altLang="zh-CN" dirty="0"/>
              <a:t>8.</a:t>
            </a:r>
            <a:r>
              <a:rPr lang="zh-CN" altLang="en-US" dirty="0"/>
              <a:t>对对象进行对应的构造函数初始化</a:t>
            </a:r>
          </a:p>
          <a:p>
            <a:endParaRPr lang="zh-CN" altLang="en-US" dirty="0"/>
          </a:p>
          <a:p>
            <a:r>
              <a:rPr lang="en-US" altLang="zh-CN" dirty="0"/>
              <a:t>9.</a:t>
            </a:r>
            <a:r>
              <a:rPr lang="zh-CN" altLang="en-US" dirty="0"/>
              <a:t>将内存地址赋给栈内存中的变量</a:t>
            </a:r>
          </a:p>
        </p:txBody>
      </p:sp>
    </p:spTree>
    <p:extLst>
      <p:ext uri="{BB962C8B-B14F-4D97-AF65-F5344CB8AC3E}">
        <p14:creationId xmlns:p14="http://schemas.microsoft.com/office/powerpoint/2010/main" val="31434325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对象创建</a:t>
            </a:r>
            <a:endParaRPr lang="zh-CN" altLang="en-US" dirty="0"/>
          </a:p>
        </p:txBody>
      </p:sp>
      <p:sp>
        <p:nvSpPr>
          <p:cNvPr id="3" name="文本框 2"/>
          <p:cNvSpPr txBox="1"/>
          <p:nvPr/>
        </p:nvSpPr>
        <p:spPr>
          <a:xfrm>
            <a:off x="694266" y="845389"/>
            <a:ext cx="10614964" cy="6463308"/>
          </a:xfrm>
          <a:prstGeom prst="rect">
            <a:avLst/>
          </a:prstGeom>
          <a:noFill/>
        </p:spPr>
        <p:txBody>
          <a:bodyPr wrap="square" rtlCol="0">
            <a:spAutoFit/>
          </a:bodyPr>
          <a:lstStyle/>
          <a:p>
            <a:r>
              <a:rPr lang="zh-CN" altLang="en-US" dirty="0" smtClean="0"/>
              <a:t>虚拟机遇到</a:t>
            </a:r>
            <a:r>
              <a:rPr lang="en-US" altLang="zh-CN" dirty="0" smtClean="0"/>
              <a:t>new</a:t>
            </a:r>
            <a:r>
              <a:rPr lang="zh-CN" altLang="en-US" dirty="0" smtClean="0"/>
              <a:t>指令时，首先检查指令参数在常量池中是否定位到一个类的符号引用，并且检查此类是否被加载、解析初始化过，如果没有则先执行类的加载，类加载检查通过后，</a:t>
            </a:r>
            <a:r>
              <a:rPr lang="en-US" altLang="zh-CN" dirty="0" err="1" smtClean="0"/>
              <a:t>vm</a:t>
            </a:r>
            <a:r>
              <a:rPr lang="zh-CN" altLang="en-US" dirty="0" smtClean="0"/>
              <a:t>将为对象分配堆内存</a:t>
            </a:r>
            <a:r>
              <a:rPr lang="en-US" altLang="zh-CN" dirty="0" smtClean="0"/>
              <a:t>(</a:t>
            </a:r>
            <a:r>
              <a:rPr lang="zh-CN" altLang="en-US" dirty="0" smtClean="0"/>
              <a:t>当</a:t>
            </a:r>
            <a:endParaRPr lang="en-US" altLang="zh-CN" dirty="0" smtClean="0"/>
          </a:p>
          <a:p>
            <a:r>
              <a:rPr lang="zh-CN" altLang="en-US" dirty="0" smtClean="0"/>
              <a:t>类加载完成后对象所需内存确定</a:t>
            </a:r>
            <a:r>
              <a:rPr lang="en-US" altLang="zh-CN" dirty="0" smtClean="0"/>
              <a:t>)</a:t>
            </a:r>
          </a:p>
          <a:p>
            <a:r>
              <a:rPr lang="zh-CN" altLang="en-US" dirty="0" smtClean="0"/>
              <a:t>内存分配完成后，</a:t>
            </a:r>
            <a:r>
              <a:rPr lang="en-US" altLang="zh-CN" dirty="0" err="1" smtClean="0"/>
              <a:t>vm</a:t>
            </a:r>
            <a:r>
              <a:rPr lang="zh-CN" altLang="en-US" dirty="0" smtClean="0"/>
              <a:t>将分配到的内存空间初始化为零值</a:t>
            </a:r>
            <a:r>
              <a:rPr lang="en-US" altLang="zh-CN" dirty="0" smtClean="0"/>
              <a:t>(</a:t>
            </a:r>
            <a:r>
              <a:rPr lang="zh-CN" altLang="en-US" dirty="0" smtClean="0"/>
              <a:t>不包括对象头</a:t>
            </a:r>
            <a:r>
              <a:rPr lang="en-US" altLang="zh-CN" dirty="0" smtClean="0"/>
              <a:t>)</a:t>
            </a:r>
            <a:r>
              <a:rPr lang="zh-CN" altLang="en-US" dirty="0" smtClean="0"/>
              <a:t>，之后对对象的对象头进行设置，如：对象是哪个类的的实例、如何查询类的元数据信息、对象哈希码、</a:t>
            </a:r>
            <a:r>
              <a:rPr lang="en-US" altLang="zh-CN" dirty="0" smtClean="0"/>
              <a:t>GC</a:t>
            </a:r>
            <a:r>
              <a:rPr lang="zh-CN" altLang="en-US" dirty="0" smtClean="0"/>
              <a:t>分代年龄等</a:t>
            </a:r>
            <a:endParaRPr lang="en-US" altLang="zh-CN" dirty="0" smtClean="0"/>
          </a:p>
          <a:p>
            <a:r>
              <a:rPr lang="zh-CN" altLang="en-US" dirty="0" smtClean="0"/>
              <a:t>此时，从</a:t>
            </a:r>
            <a:r>
              <a:rPr lang="en-US" altLang="zh-CN" dirty="0" err="1" smtClean="0"/>
              <a:t>vm</a:t>
            </a:r>
            <a:r>
              <a:rPr lang="zh-CN" altLang="en-US" dirty="0" smtClean="0"/>
              <a:t>看，一个新的对象已经产生，但从</a:t>
            </a:r>
            <a:r>
              <a:rPr lang="en-US" altLang="zh-CN" dirty="0" smtClean="0"/>
              <a:t>java</a:t>
            </a:r>
            <a:r>
              <a:rPr lang="zh-CN" altLang="en-US" dirty="0" smtClean="0"/>
              <a:t>程序视角来看，对象创建才刚刚开始</a:t>
            </a:r>
            <a:r>
              <a:rPr lang="en-US" altLang="zh-CN" dirty="0" smtClean="0"/>
              <a:t>,&lt;</a:t>
            </a:r>
            <a:r>
              <a:rPr lang="en-US" altLang="zh-CN" dirty="0" err="1" smtClean="0"/>
              <a:t>init</a:t>
            </a:r>
            <a:r>
              <a:rPr lang="en-US" altLang="zh-CN" dirty="0" smtClean="0"/>
              <a:t>&gt;</a:t>
            </a:r>
            <a:r>
              <a:rPr lang="zh-CN" altLang="en-US" dirty="0" smtClean="0"/>
              <a:t>方法还未执行，所有字段还是零值，执行</a:t>
            </a:r>
            <a:r>
              <a:rPr lang="en-US" altLang="zh-CN" dirty="0" smtClean="0"/>
              <a:t>new</a:t>
            </a:r>
            <a:r>
              <a:rPr lang="zh-CN" altLang="en-US" dirty="0" smtClean="0"/>
              <a:t>指令过后会接着执行</a:t>
            </a:r>
            <a:r>
              <a:rPr lang="en-US" altLang="zh-CN" dirty="0" smtClean="0"/>
              <a:t>&lt;</a:t>
            </a:r>
            <a:r>
              <a:rPr lang="en-US" altLang="zh-CN" dirty="0" err="1" smtClean="0"/>
              <a:t>init</a:t>
            </a:r>
            <a:r>
              <a:rPr lang="en-US" altLang="zh-CN" dirty="0" smtClean="0"/>
              <a:t>&gt;</a:t>
            </a:r>
            <a:r>
              <a:rPr lang="zh-CN" altLang="en-US" dirty="0" smtClean="0"/>
              <a:t>方法，这样才会按照程序员的意愿初始化，这样一个可用对象才真正创建出来</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1720496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对象的内存布局</a:t>
            </a:r>
            <a:endParaRPr lang="zh-CN" altLang="en-US" dirty="0"/>
          </a:p>
        </p:txBody>
      </p:sp>
      <p:sp>
        <p:nvSpPr>
          <p:cNvPr id="3" name="文本框 2"/>
          <p:cNvSpPr txBox="1"/>
          <p:nvPr/>
        </p:nvSpPr>
        <p:spPr>
          <a:xfrm>
            <a:off x="694266" y="845389"/>
            <a:ext cx="10614964" cy="7017306"/>
          </a:xfrm>
          <a:prstGeom prst="rect">
            <a:avLst/>
          </a:prstGeom>
          <a:noFill/>
        </p:spPr>
        <p:txBody>
          <a:bodyPr wrap="square" rtlCol="0">
            <a:spAutoFit/>
          </a:bodyPr>
          <a:lstStyle/>
          <a:p>
            <a:r>
              <a:rPr lang="zh-CN" altLang="en-US" dirty="0" smtClean="0"/>
              <a:t>在</a:t>
            </a:r>
            <a:r>
              <a:rPr lang="en-US" altLang="zh-CN" dirty="0" smtClean="0"/>
              <a:t>hotspot </a:t>
            </a:r>
            <a:r>
              <a:rPr lang="en-US" altLang="zh-CN" dirty="0" err="1" smtClean="0"/>
              <a:t>vm</a:t>
            </a:r>
            <a:r>
              <a:rPr lang="zh-CN" altLang="en-US" dirty="0" smtClean="0"/>
              <a:t>中对象在内存中存储分为</a:t>
            </a:r>
            <a:r>
              <a:rPr lang="en-US" altLang="zh-CN" dirty="0" smtClean="0"/>
              <a:t>3</a:t>
            </a:r>
            <a:r>
              <a:rPr lang="zh-CN" altLang="en-US" dirty="0" smtClean="0"/>
              <a:t>部分：对象头</a:t>
            </a:r>
            <a:r>
              <a:rPr lang="en-US" altLang="zh-CN" dirty="0" smtClean="0"/>
              <a:t>(Header)</a:t>
            </a:r>
            <a:r>
              <a:rPr lang="zh-CN" altLang="en-US" dirty="0" smtClean="0"/>
              <a:t>、实例数据</a:t>
            </a:r>
            <a:r>
              <a:rPr lang="en-US" altLang="zh-CN" dirty="0" smtClean="0"/>
              <a:t>(Instance Data)</a:t>
            </a:r>
            <a:r>
              <a:rPr lang="zh-CN" altLang="en-US" dirty="0" smtClean="0"/>
              <a:t>和对齐填充</a:t>
            </a:r>
            <a:r>
              <a:rPr lang="en-US" altLang="zh-CN" dirty="0" smtClean="0"/>
              <a:t>(padding)</a:t>
            </a:r>
          </a:p>
          <a:p>
            <a:endParaRPr lang="en-US" altLang="zh-CN" dirty="0"/>
          </a:p>
          <a:p>
            <a:pPr marL="285750" indent="-285750">
              <a:buFont typeface="Wingdings" panose="05000000000000000000" pitchFamily="2" charset="2"/>
              <a:buChar char="Ø"/>
            </a:pPr>
            <a:r>
              <a:rPr lang="zh-CN" altLang="en-US" dirty="0" smtClean="0"/>
              <a:t>对象头包括两部分信息：</a:t>
            </a:r>
            <a:endParaRPr lang="en-US" altLang="zh-CN" dirty="0" smtClean="0"/>
          </a:p>
          <a:p>
            <a:r>
              <a:rPr lang="en-US" altLang="zh-CN" dirty="0"/>
              <a:t>  </a:t>
            </a:r>
            <a:r>
              <a:rPr lang="en-US" altLang="zh-CN" dirty="0" smtClean="0"/>
              <a:t>    1</a:t>
            </a:r>
            <a:r>
              <a:rPr lang="zh-CN" altLang="en-US" dirty="0"/>
              <a:t>、对象自身运行时数据</a:t>
            </a:r>
            <a:r>
              <a:rPr lang="en-US" altLang="zh-CN" dirty="0"/>
              <a:t>(</a:t>
            </a:r>
            <a:r>
              <a:rPr lang="en-US" altLang="zh-CN" dirty="0" err="1"/>
              <a:t>MarkWord</a:t>
            </a:r>
            <a:r>
              <a:rPr lang="en-US" altLang="zh-CN" dirty="0"/>
              <a:t>)</a:t>
            </a:r>
            <a:r>
              <a:rPr lang="zh-CN" altLang="en-US" dirty="0"/>
              <a:t>，如</a:t>
            </a:r>
            <a:r>
              <a:rPr lang="en-US" altLang="zh-CN" dirty="0" err="1"/>
              <a:t>hashCode</a:t>
            </a:r>
            <a:r>
              <a:rPr lang="zh-CN" altLang="en-US" dirty="0"/>
              <a:t>、</a:t>
            </a:r>
            <a:r>
              <a:rPr lang="en-US" altLang="zh-CN" dirty="0"/>
              <a:t>GC</a:t>
            </a:r>
            <a:r>
              <a:rPr lang="zh-CN" altLang="en-US" dirty="0"/>
              <a:t>分代年龄、锁状态标识、线程持有的锁、偏向线程</a:t>
            </a:r>
            <a:r>
              <a:rPr lang="en-US" altLang="zh-CN" dirty="0"/>
              <a:t>ID</a:t>
            </a:r>
            <a:r>
              <a:rPr lang="zh-CN" altLang="en-US" dirty="0"/>
              <a:t>、偏向时间戳等</a:t>
            </a:r>
            <a:endParaRPr lang="en-US" altLang="zh-CN" dirty="0"/>
          </a:p>
          <a:p>
            <a:r>
              <a:rPr lang="en-US" altLang="zh-CN" dirty="0"/>
              <a:t>    </a:t>
            </a:r>
            <a:r>
              <a:rPr lang="en-US" altLang="zh-CN" dirty="0" smtClean="0"/>
              <a:t>  2</a:t>
            </a:r>
            <a:r>
              <a:rPr lang="zh-CN" altLang="en-US" dirty="0"/>
              <a:t>、类型指针，指向类元数据指针</a:t>
            </a:r>
            <a:endParaRPr lang="en-US" altLang="zh-CN" dirty="0" smtClean="0"/>
          </a:p>
          <a:p>
            <a:pPr marL="285750" indent="-285750">
              <a:buFont typeface="Wingdings" panose="05000000000000000000" pitchFamily="2" charset="2"/>
              <a:buChar char="Ø"/>
            </a:pPr>
            <a:r>
              <a:rPr lang="zh-CN" altLang="en-US" dirty="0" smtClean="0"/>
              <a:t>实例数据：对象有效数据，程序定义的字段内容。</a:t>
            </a:r>
            <a:endParaRPr lang="en-US" altLang="zh-CN" dirty="0" smtClean="0"/>
          </a:p>
          <a:p>
            <a:pPr marL="285750" indent="-285750">
              <a:buFont typeface="Wingdings" panose="05000000000000000000" pitchFamily="2" charset="2"/>
              <a:buChar char="Ø"/>
            </a:pPr>
            <a:r>
              <a:rPr lang="zh-CN" altLang="en-US" dirty="0"/>
              <a:t>对其</a:t>
            </a:r>
            <a:r>
              <a:rPr lang="zh-CN" altLang="en-US" dirty="0" smtClean="0"/>
              <a:t>填充：</a:t>
            </a:r>
            <a:r>
              <a:rPr lang="en-US" altLang="zh-CN" dirty="0" smtClean="0"/>
              <a:t>hotspot </a:t>
            </a:r>
            <a:r>
              <a:rPr lang="en-US" altLang="zh-CN" dirty="0" err="1" smtClean="0"/>
              <a:t>vm</a:t>
            </a:r>
            <a:r>
              <a:rPr lang="zh-CN" altLang="en-US" dirty="0"/>
              <a:t>自动内存</a:t>
            </a:r>
            <a:r>
              <a:rPr lang="zh-CN" altLang="en-US" dirty="0" smtClean="0"/>
              <a:t>管理系统要求对象起始地址必须是</a:t>
            </a:r>
            <a:r>
              <a:rPr lang="en-US" altLang="zh-CN" dirty="0" smtClean="0"/>
              <a:t>8</a:t>
            </a:r>
            <a:r>
              <a:rPr lang="zh-CN" altLang="en-US" dirty="0" smtClean="0"/>
              <a:t>字节的整数倍。</a:t>
            </a:r>
            <a:endParaRPr lang="en-US" altLang="zh-CN" dirty="0" smtClean="0"/>
          </a:p>
          <a:p>
            <a:endParaRPr lang="en-US" altLang="zh-CN" dirty="0" smtClean="0"/>
          </a:p>
          <a:p>
            <a:pPr marL="342900" indent="-342900">
              <a:buFont typeface="+mj-ea"/>
              <a:buAutoNum type="circleNumDbPlain"/>
            </a:pP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45073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617" y="286604"/>
            <a:ext cx="5231959" cy="429014"/>
          </a:xfrm>
        </p:spPr>
        <p:txBody>
          <a:bodyPr>
            <a:normAutofit fontScale="90000"/>
          </a:bodyPr>
          <a:lstStyle/>
          <a:p>
            <a:r>
              <a:rPr lang="en-US" altLang="zh-CN" dirty="0" smtClean="0"/>
              <a:t>JVM</a:t>
            </a:r>
            <a:endParaRPr lang="zh-CN" altLang="en-US" dirty="0"/>
          </a:p>
        </p:txBody>
      </p:sp>
      <p:sp>
        <p:nvSpPr>
          <p:cNvPr id="4" name="Rectangle 2"/>
          <p:cNvSpPr>
            <a:spLocks noChangeArrowheads="1"/>
          </p:cNvSpPr>
          <p:nvPr/>
        </p:nvSpPr>
        <p:spPr bwMode="gray">
          <a:xfrm>
            <a:off x="2798101" y="2103450"/>
            <a:ext cx="468313" cy="468313"/>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0" dirty="0">
                <a:solidFill>
                  <a:schemeClr val="tx1"/>
                </a:solidFill>
                <a:latin typeface="微软雅黑" panose="020B0503020204020204" pitchFamily="34" charset="-122"/>
                <a:ea typeface="微软雅黑" panose="020B0503020204020204" pitchFamily="34" charset="-122"/>
              </a:rPr>
              <a:t>2</a:t>
            </a:r>
          </a:p>
        </p:txBody>
      </p:sp>
      <p:sp>
        <p:nvSpPr>
          <p:cNvPr id="5" name="Rectangle 2"/>
          <p:cNvSpPr>
            <a:spLocks noChangeArrowheads="1"/>
          </p:cNvSpPr>
          <p:nvPr/>
        </p:nvSpPr>
        <p:spPr bwMode="gray">
          <a:xfrm>
            <a:off x="2796514" y="1274775"/>
            <a:ext cx="468312" cy="468313"/>
          </a:xfrm>
          <a:prstGeom prst="rect">
            <a:avLst/>
          </a:prstGeom>
          <a:solidFill>
            <a:srgbClr val="C00000"/>
          </a:solid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1" dirty="0">
                <a:solidFill>
                  <a:schemeClr val="bg1"/>
                </a:solidFill>
                <a:latin typeface="微软雅黑" panose="020B0503020204020204" pitchFamily="34" charset="-122"/>
                <a:ea typeface="微软雅黑" panose="020B0503020204020204" pitchFamily="34" charset="-122"/>
              </a:rPr>
              <a:t>1</a:t>
            </a:r>
          </a:p>
        </p:txBody>
      </p:sp>
      <p:sp>
        <p:nvSpPr>
          <p:cNvPr id="6" name="Rectangle 19"/>
          <p:cNvSpPr>
            <a:spLocks noChangeArrowheads="1"/>
          </p:cNvSpPr>
          <p:nvPr/>
        </p:nvSpPr>
        <p:spPr bwMode="gray">
          <a:xfrm>
            <a:off x="3596614" y="1262075"/>
            <a:ext cx="5759450" cy="468313"/>
          </a:xfrm>
          <a:prstGeom prst="rect">
            <a:avLst/>
          </a:prstGeom>
          <a:solidFill>
            <a:srgbClr val="C00000"/>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000" b="1" dirty="0" smtClean="0">
                <a:solidFill>
                  <a:schemeClr val="bg1"/>
                </a:solidFill>
                <a:latin typeface="微软雅黑" panose="020B0503020204020204" pitchFamily="34" charset="-122"/>
                <a:ea typeface="微软雅黑" panose="020B0503020204020204" pitchFamily="34" charset="-122"/>
              </a:rPr>
              <a:t>JVM</a:t>
            </a:r>
            <a:r>
              <a:rPr lang="zh-CN" altLang="en-US" sz="2000" b="1" dirty="0" smtClean="0">
                <a:solidFill>
                  <a:schemeClr val="bg1"/>
                </a:solidFill>
                <a:latin typeface="微软雅黑" panose="020B0503020204020204" pitchFamily="34" charset="-122"/>
                <a:ea typeface="微软雅黑" panose="020B0503020204020204" pitchFamily="34" charset="-122"/>
              </a:rPr>
              <a:t>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Rectangle 19"/>
          <p:cNvSpPr>
            <a:spLocks noChangeArrowheads="1"/>
          </p:cNvSpPr>
          <p:nvPr/>
        </p:nvSpPr>
        <p:spPr bwMode="gray">
          <a:xfrm>
            <a:off x="3615664" y="2112975"/>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altLang="zh-CN" sz="2000" dirty="0" smtClean="0">
                <a:latin typeface="微软雅黑" panose="020B0503020204020204" pitchFamily="34" charset="-122"/>
                <a:ea typeface="微软雅黑" panose="020B0503020204020204" pitchFamily="34" charset="-122"/>
              </a:rPr>
              <a:t>JVM</a:t>
            </a:r>
            <a:r>
              <a:rPr lang="zh-CN" altLang="en-US" sz="2000" dirty="0" smtClean="0">
                <a:latin typeface="微软雅黑" panose="020B0503020204020204" pitchFamily="34" charset="-122"/>
                <a:ea typeface="微软雅黑" panose="020B0503020204020204" pitchFamily="34" charset="-122"/>
              </a:rPr>
              <a:t>类加载机制</a:t>
            </a:r>
            <a:endParaRPr lang="zh-CN" altLang="en-US" sz="2000" dirty="0">
              <a:latin typeface="微软雅黑" panose="020B0503020204020204" pitchFamily="34" charset="-122"/>
              <a:ea typeface="微软雅黑" panose="020B0503020204020204" pitchFamily="34" charset="-122"/>
            </a:endParaRPr>
          </a:p>
        </p:txBody>
      </p:sp>
      <p:sp>
        <p:nvSpPr>
          <p:cNvPr id="8" name="Rectangle 19"/>
          <p:cNvSpPr>
            <a:spLocks noChangeArrowheads="1"/>
          </p:cNvSpPr>
          <p:nvPr/>
        </p:nvSpPr>
        <p:spPr bwMode="gray">
          <a:xfrm>
            <a:off x="3628364" y="2976575"/>
            <a:ext cx="5761037" cy="468313"/>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altLang="zh-CN" sz="2000" dirty="0" smtClean="0">
                <a:latin typeface="微软雅黑" panose="020B0503020204020204" pitchFamily="34" charset="-122"/>
                <a:ea typeface="微软雅黑" panose="020B0503020204020204" pitchFamily="34" charset="-122"/>
                <a:sym typeface="+mn-ea"/>
              </a:rPr>
              <a:t>JVM</a:t>
            </a:r>
            <a:r>
              <a:rPr lang="zh-CN" altLang="en-US" sz="2000" dirty="0" smtClean="0">
                <a:latin typeface="微软雅黑" panose="020B0503020204020204" pitchFamily="34" charset="-122"/>
                <a:ea typeface="微软雅黑" panose="020B0503020204020204" pitchFamily="34" charset="-122"/>
                <a:sym typeface="+mn-ea"/>
              </a:rPr>
              <a:t>运行时数据区</a:t>
            </a:r>
            <a:endParaRPr lang="zh-CN" altLang="en-US" sz="2000" dirty="0">
              <a:latin typeface="微软雅黑" panose="020B0503020204020204" pitchFamily="34" charset="-122"/>
              <a:ea typeface="微软雅黑" panose="020B0503020204020204" pitchFamily="34" charset="-122"/>
            </a:endParaRPr>
          </a:p>
        </p:txBody>
      </p:sp>
      <p:sp>
        <p:nvSpPr>
          <p:cNvPr id="9" name="Rectangle 2"/>
          <p:cNvSpPr>
            <a:spLocks noChangeArrowheads="1"/>
          </p:cNvSpPr>
          <p:nvPr/>
        </p:nvSpPr>
        <p:spPr bwMode="gray">
          <a:xfrm>
            <a:off x="2796514" y="2971813"/>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0" dirty="0">
                <a:solidFill>
                  <a:schemeClr val="tx1"/>
                </a:solidFill>
                <a:latin typeface="微软雅黑" panose="020B0503020204020204" pitchFamily="34" charset="-122"/>
                <a:ea typeface="微软雅黑" panose="020B0503020204020204" pitchFamily="34" charset="-122"/>
              </a:rPr>
              <a:t>3</a:t>
            </a:r>
          </a:p>
        </p:txBody>
      </p:sp>
      <p:sp>
        <p:nvSpPr>
          <p:cNvPr id="10" name="Rectangle 19"/>
          <p:cNvSpPr>
            <a:spLocks noChangeArrowheads="1"/>
          </p:cNvSpPr>
          <p:nvPr/>
        </p:nvSpPr>
        <p:spPr bwMode="gray">
          <a:xfrm>
            <a:off x="3629951" y="4435487"/>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000" dirty="0" smtClean="0">
                <a:latin typeface="微软雅黑" panose="020B0503020204020204" pitchFamily="34" charset="-122"/>
                <a:ea typeface="微软雅黑" panose="020B0503020204020204" pitchFamily="34" charset="-122"/>
              </a:rPr>
              <a:t>JVM GC</a:t>
            </a:r>
            <a:endParaRPr lang="zh-CN" altLang="en-US" sz="2000" dirty="0">
              <a:latin typeface="微软雅黑" panose="020B0503020204020204" pitchFamily="34" charset="-122"/>
              <a:ea typeface="微软雅黑" panose="020B0503020204020204" pitchFamily="34" charset="-122"/>
            </a:endParaRPr>
          </a:p>
        </p:txBody>
      </p:sp>
      <p:sp>
        <p:nvSpPr>
          <p:cNvPr id="11" name="Rectangle 2"/>
          <p:cNvSpPr>
            <a:spLocks noChangeArrowheads="1"/>
          </p:cNvSpPr>
          <p:nvPr/>
        </p:nvSpPr>
        <p:spPr bwMode="gray">
          <a:xfrm>
            <a:off x="2800409" y="4434693"/>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dirty="0" smtClean="0">
                <a:latin typeface="微软雅黑" panose="020B0503020204020204" pitchFamily="34" charset="-122"/>
                <a:ea typeface="微软雅黑" panose="020B0503020204020204" pitchFamily="34" charset="-122"/>
              </a:rPr>
              <a:t>5</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
        <p:nvSpPr>
          <p:cNvPr id="12" name="Rectangle 19"/>
          <p:cNvSpPr>
            <a:spLocks noChangeArrowheads="1"/>
          </p:cNvSpPr>
          <p:nvPr/>
        </p:nvSpPr>
        <p:spPr bwMode="gray">
          <a:xfrm>
            <a:off x="3629951" y="5208402"/>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smtClean="0">
                <a:latin typeface="微软雅黑" panose="020B0503020204020204" pitchFamily="34" charset="-122"/>
                <a:ea typeface="微软雅黑" panose="020B0503020204020204" pitchFamily="34" charset="-122"/>
                <a:sym typeface="+mn-ea"/>
              </a:rPr>
              <a:t>监控工具</a:t>
            </a:r>
            <a:endParaRPr lang="en-US" altLang="zh-CN" sz="2000" dirty="0">
              <a:latin typeface="微软雅黑" panose="020B0503020204020204" pitchFamily="34" charset="-122"/>
              <a:ea typeface="微软雅黑" panose="020B0503020204020204" pitchFamily="34" charset="-122"/>
            </a:endParaRPr>
          </a:p>
        </p:txBody>
      </p:sp>
      <p:sp>
        <p:nvSpPr>
          <p:cNvPr id="13" name="Rectangle 2"/>
          <p:cNvSpPr>
            <a:spLocks noChangeArrowheads="1"/>
          </p:cNvSpPr>
          <p:nvPr/>
        </p:nvSpPr>
        <p:spPr bwMode="gray">
          <a:xfrm>
            <a:off x="2800409" y="5207608"/>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dirty="0" smtClean="0">
                <a:latin typeface="微软雅黑" panose="020B0503020204020204" pitchFamily="34" charset="-122"/>
                <a:ea typeface="微软雅黑" panose="020B0503020204020204" pitchFamily="34" charset="-122"/>
              </a:rPr>
              <a:t>6</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
        <p:nvSpPr>
          <p:cNvPr id="16" name="Rectangle 19"/>
          <p:cNvSpPr>
            <a:spLocks noChangeArrowheads="1"/>
          </p:cNvSpPr>
          <p:nvPr/>
        </p:nvSpPr>
        <p:spPr bwMode="gray">
          <a:xfrm>
            <a:off x="3615664" y="3701268"/>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2000" dirty="0" smtClean="0">
                <a:latin typeface="微软雅黑" panose="020B0503020204020204" pitchFamily="34" charset="-122"/>
                <a:ea typeface="微软雅黑" panose="020B0503020204020204" pitchFamily="34" charset="-122"/>
              </a:rPr>
              <a:t>执行引擎</a:t>
            </a:r>
            <a:endParaRPr lang="zh-CN" altLang="en-US" sz="2000" dirty="0">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gray">
          <a:xfrm>
            <a:off x="2786122" y="3700474"/>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dirty="0">
                <a:latin typeface="微软雅黑" panose="020B0503020204020204" pitchFamily="34" charset="-122"/>
                <a:ea typeface="微软雅黑" panose="020B0503020204020204" pitchFamily="34" charset="-122"/>
              </a:rPr>
              <a:t>4</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6305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gray">
          <a:xfrm>
            <a:off x="2815354" y="2362242"/>
            <a:ext cx="468313" cy="468313"/>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0" dirty="0">
                <a:solidFill>
                  <a:schemeClr val="tx1"/>
                </a:solidFill>
                <a:latin typeface="微软雅黑" panose="020B0503020204020204" pitchFamily="34" charset="-122"/>
                <a:ea typeface="微软雅黑" panose="020B0503020204020204" pitchFamily="34" charset="-122"/>
              </a:rPr>
              <a:t>2</a:t>
            </a:r>
          </a:p>
        </p:txBody>
      </p:sp>
      <p:sp>
        <p:nvSpPr>
          <p:cNvPr id="4" name="Rectangle 2"/>
          <p:cNvSpPr>
            <a:spLocks noChangeArrowheads="1"/>
          </p:cNvSpPr>
          <p:nvPr/>
        </p:nvSpPr>
        <p:spPr bwMode="gray">
          <a:xfrm>
            <a:off x="2813767" y="1533567"/>
            <a:ext cx="468312" cy="468313"/>
          </a:xfrm>
          <a:prstGeom prst="rect">
            <a:avLst/>
          </a:prstGeom>
          <a:solidFill>
            <a:srgbClr val="C00000"/>
          </a:solid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1" dirty="0">
                <a:solidFill>
                  <a:schemeClr val="bg1"/>
                </a:solidFill>
                <a:latin typeface="微软雅黑" panose="020B0503020204020204" pitchFamily="34" charset="-122"/>
                <a:ea typeface="微软雅黑" panose="020B0503020204020204" pitchFamily="34" charset="-122"/>
              </a:rPr>
              <a:t>1</a:t>
            </a:r>
          </a:p>
        </p:txBody>
      </p:sp>
      <p:sp>
        <p:nvSpPr>
          <p:cNvPr id="5" name="Rectangle 19"/>
          <p:cNvSpPr>
            <a:spLocks noChangeArrowheads="1"/>
          </p:cNvSpPr>
          <p:nvPr/>
        </p:nvSpPr>
        <p:spPr bwMode="gray">
          <a:xfrm>
            <a:off x="3613867" y="1520867"/>
            <a:ext cx="5759450" cy="468313"/>
          </a:xfrm>
          <a:prstGeom prst="rect">
            <a:avLst/>
          </a:prstGeom>
          <a:solidFill>
            <a:srgbClr val="C00000"/>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2000" b="1" dirty="0" smtClean="0">
                <a:solidFill>
                  <a:schemeClr val="bg1"/>
                </a:solidFill>
                <a:latin typeface="微软雅黑" panose="020B0503020204020204" pitchFamily="34" charset="-122"/>
                <a:ea typeface="微软雅黑" panose="020B0503020204020204" pitchFamily="34" charset="-122"/>
              </a:rPr>
              <a:t>方法区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Rectangle 19"/>
          <p:cNvSpPr>
            <a:spLocks noChangeArrowheads="1"/>
          </p:cNvSpPr>
          <p:nvPr/>
        </p:nvSpPr>
        <p:spPr bwMode="gray">
          <a:xfrm>
            <a:off x="3632917" y="2371767"/>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smtClean="0">
                <a:latin typeface="微软雅黑" panose="020B0503020204020204" pitchFamily="34" charset="-122"/>
                <a:ea typeface="微软雅黑" panose="020B0503020204020204" pitchFamily="34" charset="-122"/>
              </a:rPr>
              <a:t>栈</a:t>
            </a:r>
            <a:endParaRPr lang="zh-CN" altLang="en-US" sz="2000" dirty="0">
              <a:latin typeface="微软雅黑" panose="020B0503020204020204" pitchFamily="34" charset="-122"/>
              <a:ea typeface="微软雅黑" panose="020B0503020204020204" pitchFamily="34" charset="-122"/>
            </a:endParaRPr>
          </a:p>
        </p:txBody>
      </p:sp>
      <p:sp>
        <p:nvSpPr>
          <p:cNvPr id="7" name="Rectangle 19"/>
          <p:cNvSpPr>
            <a:spLocks noChangeArrowheads="1"/>
          </p:cNvSpPr>
          <p:nvPr/>
        </p:nvSpPr>
        <p:spPr bwMode="gray">
          <a:xfrm>
            <a:off x="3645617" y="3235367"/>
            <a:ext cx="5761037" cy="468313"/>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000" dirty="0" smtClean="0">
                <a:latin typeface="微软雅黑" panose="020B0503020204020204" pitchFamily="34" charset="-122"/>
                <a:ea typeface="微软雅黑" panose="020B0503020204020204" pitchFamily="34" charset="-122"/>
                <a:sym typeface="+mn-ea"/>
              </a:rPr>
              <a:t>堆</a:t>
            </a:r>
            <a:endParaRPr lang="zh-CN" altLang="en-US" sz="2000" dirty="0">
              <a:latin typeface="微软雅黑" panose="020B0503020204020204" pitchFamily="34" charset="-122"/>
              <a:ea typeface="微软雅黑" panose="020B0503020204020204" pitchFamily="34" charset="-122"/>
            </a:endParaRPr>
          </a:p>
        </p:txBody>
      </p:sp>
      <p:sp>
        <p:nvSpPr>
          <p:cNvPr id="8" name="Rectangle 2"/>
          <p:cNvSpPr>
            <a:spLocks noChangeArrowheads="1"/>
          </p:cNvSpPr>
          <p:nvPr/>
        </p:nvSpPr>
        <p:spPr bwMode="gray">
          <a:xfrm>
            <a:off x="2813767" y="3230605"/>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0" dirty="0">
                <a:solidFill>
                  <a:schemeClr val="tx1"/>
                </a:solidFill>
                <a:latin typeface="微软雅黑" panose="020B0503020204020204" pitchFamily="34" charset="-122"/>
                <a:ea typeface="微软雅黑" panose="020B0503020204020204" pitchFamily="34" charset="-122"/>
              </a:rPr>
              <a:t>3</a:t>
            </a:r>
          </a:p>
        </p:txBody>
      </p:sp>
      <p:sp>
        <p:nvSpPr>
          <p:cNvPr id="9" name="Rectangle 19"/>
          <p:cNvSpPr>
            <a:spLocks noChangeArrowheads="1"/>
          </p:cNvSpPr>
          <p:nvPr/>
        </p:nvSpPr>
        <p:spPr bwMode="gray">
          <a:xfrm>
            <a:off x="3614887" y="4096699"/>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2000" dirty="0" smtClean="0">
                <a:latin typeface="微软雅黑" panose="020B0503020204020204" pitchFamily="34" charset="-122"/>
                <a:ea typeface="微软雅黑" panose="020B0503020204020204" pitchFamily="34" charset="-122"/>
              </a:rPr>
              <a:t>非堆</a:t>
            </a:r>
            <a:endParaRPr lang="zh-CN" altLang="en-US" sz="2000" dirty="0">
              <a:latin typeface="微软雅黑" panose="020B0503020204020204" pitchFamily="34" charset="-122"/>
              <a:ea typeface="微软雅黑" panose="020B0503020204020204" pitchFamily="34" charset="-122"/>
            </a:endParaRPr>
          </a:p>
        </p:txBody>
      </p:sp>
      <p:sp>
        <p:nvSpPr>
          <p:cNvPr id="10" name="Rectangle 2"/>
          <p:cNvSpPr>
            <a:spLocks noChangeArrowheads="1"/>
          </p:cNvSpPr>
          <p:nvPr/>
        </p:nvSpPr>
        <p:spPr bwMode="gray">
          <a:xfrm>
            <a:off x="2785345" y="4095905"/>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dirty="0">
                <a:latin typeface="微软雅黑" panose="020B0503020204020204" pitchFamily="34" charset="-122"/>
                <a:ea typeface="微软雅黑" panose="020B0503020204020204" pitchFamily="34" charset="-122"/>
              </a:rPr>
              <a:t>4</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694266" y="280459"/>
            <a:ext cx="3937000" cy="456142"/>
          </a:xfrm>
        </p:spPr>
        <p:txBody>
          <a:bodyPr/>
          <a:lstStyle/>
          <a:p>
            <a:r>
              <a:rPr lang="en-US" altLang="zh-CN" b="1" dirty="0"/>
              <a:t>Runtime Data Areas</a:t>
            </a:r>
            <a:endParaRPr lang="zh-CN" altLang="en-US" dirty="0"/>
          </a:p>
        </p:txBody>
      </p:sp>
    </p:spTree>
    <p:extLst>
      <p:ext uri="{BB962C8B-B14F-4D97-AF65-F5344CB8AC3E}">
        <p14:creationId xmlns:p14="http://schemas.microsoft.com/office/powerpoint/2010/main" val="3306194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Runtime Data </a:t>
            </a:r>
            <a:r>
              <a:rPr lang="en-US" altLang="zh-CN" b="1" dirty="0" smtClean="0"/>
              <a:t>Areas</a:t>
            </a:r>
            <a:endParaRPr lang="zh-CN" altLang="en-US" dirty="0"/>
          </a:p>
        </p:txBody>
      </p:sp>
      <p:sp>
        <p:nvSpPr>
          <p:cNvPr id="4" name="内容占位符 3"/>
          <p:cNvSpPr>
            <a:spLocks noGrp="1"/>
          </p:cNvSpPr>
          <p:nvPr>
            <p:ph idx="1"/>
          </p:nvPr>
        </p:nvSpPr>
        <p:spPr>
          <a:xfrm>
            <a:off x="5660203" y="1186131"/>
            <a:ext cx="5074057" cy="4313207"/>
          </a:xfrm>
        </p:spPr>
        <p:txBody>
          <a:bodyPr/>
          <a:lstStyle/>
          <a:p>
            <a:r>
              <a:rPr lang="zh-CN" altLang="en-US" dirty="0"/>
              <a:t>运行时数据区是在</a:t>
            </a:r>
            <a:r>
              <a:rPr lang="en-US" altLang="zh-CN" dirty="0"/>
              <a:t>JVM</a:t>
            </a:r>
            <a:r>
              <a:rPr lang="zh-CN" altLang="en-US" dirty="0"/>
              <a:t>运行的时候操作系统所分配的内存区。运行时内存区可以划分为</a:t>
            </a:r>
            <a:r>
              <a:rPr lang="en-US" altLang="zh-CN" dirty="0"/>
              <a:t>6</a:t>
            </a:r>
            <a:r>
              <a:rPr lang="zh-CN" altLang="en-US" dirty="0"/>
              <a:t>个区域。在这</a:t>
            </a:r>
            <a:r>
              <a:rPr lang="en-US" altLang="zh-CN" dirty="0"/>
              <a:t>6</a:t>
            </a:r>
            <a:r>
              <a:rPr lang="zh-CN" altLang="en-US" dirty="0"/>
              <a:t>个区域中，一个</a:t>
            </a:r>
            <a:r>
              <a:rPr lang="en-US" altLang="zh-CN" dirty="0"/>
              <a:t>PC </a:t>
            </a:r>
            <a:r>
              <a:rPr lang="en-US" altLang="zh-CN" dirty="0" err="1"/>
              <a:t>Register,JVM</a:t>
            </a:r>
            <a:r>
              <a:rPr lang="en-US" altLang="zh-CN" dirty="0"/>
              <a:t> stack </a:t>
            </a:r>
            <a:r>
              <a:rPr lang="zh-CN" altLang="en-US" dirty="0"/>
              <a:t>以及</a:t>
            </a:r>
            <a:r>
              <a:rPr lang="en-US" altLang="zh-CN" dirty="0"/>
              <a:t>Native Method </a:t>
            </a:r>
            <a:r>
              <a:rPr lang="en-US" altLang="zh-CN" dirty="0" err="1"/>
              <a:t>Statck</a:t>
            </a:r>
            <a:r>
              <a:rPr lang="zh-CN" altLang="en-US" dirty="0"/>
              <a:t>都是按照线程创建的，</a:t>
            </a:r>
            <a:r>
              <a:rPr lang="en-US" altLang="zh-CN" dirty="0" err="1"/>
              <a:t>Heap,Method</a:t>
            </a:r>
            <a:r>
              <a:rPr lang="en-US" altLang="zh-CN" dirty="0"/>
              <a:t> Area</a:t>
            </a:r>
            <a:r>
              <a:rPr lang="zh-CN" altLang="en-US" dirty="0"/>
              <a:t>以及</a:t>
            </a:r>
            <a:r>
              <a:rPr lang="en-US" altLang="zh-CN" dirty="0"/>
              <a:t>Runtime Constant Pool</a:t>
            </a:r>
            <a:r>
              <a:rPr lang="zh-CN" altLang="en-US" dirty="0"/>
              <a:t>都是被所有线程公用的。</a:t>
            </a:r>
          </a:p>
        </p:txBody>
      </p:sp>
      <p:pic>
        <p:nvPicPr>
          <p:cNvPr id="2052" name="Picture 4" descr="http://img.blog.csdn.net/201405211323408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123" y="1088653"/>
            <a:ext cx="3959225" cy="4508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898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程序计数器</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	PC </a:t>
            </a:r>
            <a:r>
              <a:rPr lang="zh-CN" altLang="en-US" dirty="0"/>
              <a:t>指当前指令（或操作码）的地址，本地指令除外。如果当前方法是 </a:t>
            </a:r>
            <a:r>
              <a:rPr lang="en-US" altLang="zh-CN" dirty="0"/>
              <a:t>native </a:t>
            </a:r>
            <a:r>
              <a:rPr lang="zh-CN" altLang="en-US" dirty="0"/>
              <a:t>方法，那么</a:t>
            </a:r>
            <a:r>
              <a:rPr lang="en-US" altLang="zh-CN" dirty="0"/>
              <a:t>PC </a:t>
            </a:r>
            <a:r>
              <a:rPr lang="zh-CN" altLang="en-US" dirty="0"/>
              <a:t>的值为 </a:t>
            </a:r>
            <a:r>
              <a:rPr lang="en-US" altLang="zh-CN" dirty="0"/>
              <a:t>undefined</a:t>
            </a:r>
            <a:r>
              <a:rPr lang="zh-CN" altLang="en-US" dirty="0"/>
              <a:t>。所有的 </a:t>
            </a:r>
            <a:r>
              <a:rPr lang="en-US" altLang="zh-CN" dirty="0"/>
              <a:t>CPU </a:t>
            </a:r>
            <a:r>
              <a:rPr lang="zh-CN" altLang="en-US" dirty="0"/>
              <a:t>都有一个 </a:t>
            </a:r>
            <a:r>
              <a:rPr lang="en-US" altLang="zh-CN" dirty="0"/>
              <a:t>PC</a:t>
            </a:r>
            <a:r>
              <a:rPr lang="zh-CN" altLang="en-US" dirty="0"/>
              <a:t>，典型状态下，每执行一条指令 </a:t>
            </a:r>
            <a:r>
              <a:rPr lang="en-US" altLang="zh-CN" dirty="0"/>
              <a:t>PC </a:t>
            </a:r>
            <a:r>
              <a:rPr lang="zh-CN" altLang="en-US" dirty="0"/>
              <a:t>都会自增，因此 </a:t>
            </a:r>
            <a:r>
              <a:rPr lang="en-US" altLang="zh-CN" dirty="0"/>
              <a:t>PC </a:t>
            </a:r>
            <a:r>
              <a:rPr lang="zh-CN" altLang="en-US" dirty="0"/>
              <a:t>存储了指向下一条要被执行的指令地址。</a:t>
            </a:r>
            <a:r>
              <a:rPr lang="en-US" altLang="zh-CN" dirty="0"/>
              <a:t>JVM </a:t>
            </a:r>
            <a:r>
              <a:rPr lang="zh-CN" altLang="en-US" dirty="0"/>
              <a:t>用 </a:t>
            </a:r>
            <a:r>
              <a:rPr lang="en-US" altLang="zh-CN" dirty="0"/>
              <a:t>PC </a:t>
            </a:r>
            <a:r>
              <a:rPr lang="zh-CN" altLang="en-US" dirty="0"/>
              <a:t>来跟踪指令执行的位置，</a:t>
            </a:r>
            <a:r>
              <a:rPr lang="en-US" altLang="zh-CN" dirty="0"/>
              <a:t>PC </a:t>
            </a:r>
            <a:r>
              <a:rPr lang="zh-CN" altLang="en-US" dirty="0"/>
              <a:t>将实际上</a:t>
            </a:r>
            <a:r>
              <a:rPr lang="zh-CN" altLang="en-US" dirty="0" smtClean="0"/>
              <a:t>是指向</a:t>
            </a:r>
            <a:r>
              <a:rPr lang="zh-CN" altLang="en-US" dirty="0"/>
              <a:t>方法区（</a:t>
            </a:r>
            <a:r>
              <a:rPr lang="en-US" altLang="zh-CN" dirty="0"/>
              <a:t>Method Area</a:t>
            </a:r>
            <a:r>
              <a:rPr lang="zh-CN" altLang="en-US" dirty="0"/>
              <a:t>）的一个内存</a:t>
            </a:r>
            <a:r>
              <a:rPr lang="zh-CN" altLang="en-US" dirty="0" smtClean="0"/>
              <a:t>地址，是</a:t>
            </a:r>
            <a:r>
              <a:rPr lang="en-US" altLang="zh-CN" dirty="0" err="1" smtClean="0"/>
              <a:t>jvm</a:t>
            </a:r>
            <a:r>
              <a:rPr lang="zh-CN" altLang="en-US" dirty="0" smtClean="0"/>
              <a:t>中唯一没有</a:t>
            </a:r>
            <a:r>
              <a:rPr lang="en-US" altLang="zh-CN" dirty="0" smtClean="0"/>
              <a:t>OOM</a:t>
            </a:r>
            <a:r>
              <a:rPr lang="zh-CN" altLang="en-US" dirty="0" smtClean="0"/>
              <a:t>的区域</a:t>
            </a:r>
            <a:endParaRPr lang="en-US" altLang="zh-CN" dirty="0" smtClean="0"/>
          </a:p>
        </p:txBody>
      </p:sp>
    </p:spTree>
    <p:extLst>
      <p:ext uri="{BB962C8B-B14F-4D97-AF65-F5344CB8AC3E}">
        <p14:creationId xmlns:p14="http://schemas.microsoft.com/office/powerpoint/2010/main" val="60783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570" y="269350"/>
            <a:ext cx="5343276" cy="470121"/>
          </a:xfrm>
        </p:spPr>
        <p:txBody>
          <a:bodyPr/>
          <a:lstStyle/>
          <a:p>
            <a:r>
              <a:rPr lang="zh-CN" altLang="en-US" dirty="0"/>
              <a:t>方法区</a:t>
            </a:r>
          </a:p>
        </p:txBody>
      </p:sp>
      <p:sp>
        <p:nvSpPr>
          <p:cNvPr id="3" name="内容占位符 2"/>
          <p:cNvSpPr>
            <a:spLocks noGrp="1"/>
          </p:cNvSpPr>
          <p:nvPr>
            <p:ph idx="1"/>
          </p:nvPr>
        </p:nvSpPr>
        <p:spPr>
          <a:xfrm>
            <a:off x="182881" y="899528"/>
            <a:ext cx="5645426" cy="5048048"/>
          </a:xfrm>
        </p:spPr>
        <p:txBody>
          <a:bodyPr>
            <a:normAutofit fontScale="40000" lnSpcReduction="20000"/>
          </a:bodyPr>
          <a:lstStyle/>
          <a:p>
            <a:pPr lvl="1">
              <a:lnSpc>
                <a:spcPts val="2100"/>
              </a:lnSpc>
            </a:pPr>
            <a:r>
              <a:rPr lang="zh-CN" altLang="en-US" sz="4000" dirty="0"/>
              <a:t>方法区是所有线程共享的，它是在</a:t>
            </a:r>
            <a:r>
              <a:rPr lang="en-US" altLang="zh-CN" sz="4000" dirty="0"/>
              <a:t>JVM</a:t>
            </a:r>
            <a:r>
              <a:rPr lang="zh-CN" altLang="en-US" sz="4000" dirty="0"/>
              <a:t>启动的时候创建的。它保存所有被</a:t>
            </a:r>
            <a:r>
              <a:rPr lang="en-US" altLang="zh-CN" sz="4000" dirty="0"/>
              <a:t>JVM</a:t>
            </a:r>
            <a:r>
              <a:rPr lang="zh-CN" altLang="en-US" sz="4000" dirty="0"/>
              <a:t>加载的类和接口的运行时常量池，成员变量以及方法的信息，静态变量以及方法的字节码。</a:t>
            </a:r>
            <a:r>
              <a:rPr lang="en-US" altLang="zh-CN" sz="4000" dirty="0"/>
              <a:t>JVM</a:t>
            </a:r>
            <a:r>
              <a:rPr lang="zh-CN" altLang="en-US" sz="4000" dirty="0"/>
              <a:t>的提供者可以通过不同的方式来实现方法区。在</a:t>
            </a:r>
            <a:r>
              <a:rPr lang="en-US" altLang="zh-CN" sz="4000" dirty="0"/>
              <a:t>Oracle </a:t>
            </a:r>
            <a:r>
              <a:rPr lang="zh-CN" altLang="en-US" sz="4000" dirty="0"/>
              <a:t>的</a:t>
            </a:r>
            <a:r>
              <a:rPr lang="en-US" altLang="zh-CN" sz="4000" dirty="0" err="1"/>
              <a:t>HotSpot</a:t>
            </a:r>
            <a:r>
              <a:rPr lang="en-US" altLang="zh-CN" sz="4000" dirty="0"/>
              <a:t> JVM</a:t>
            </a:r>
            <a:r>
              <a:rPr lang="zh-CN" altLang="en-US" sz="4000" dirty="0"/>
              <a:t>里，方法区被称为永久区或者永久代（</a:t>
            </a:r>
            <a:r>
              <a:rPr lang="en-US" altLang="zh-CN" sz="4000" dirty="0" err="1"/>
              <a:t>PermGen</a:t>
            </a:r>
            <a:r>
              <a:rPr lang="zh-CN" altLang="en-US" sz="4000" dirty="0"/>
              <a:t>）。是否对方法区进行垃圾回收对</a:t>
            </a:r>
            <a:r>
              <a:rPr lang="en-US" altLang="zh-CN" sz="4000" dirty="0"/>
              <a:t>JVM</a:t>
            </a:r>
            <a:r>
              <a:rPr lang="zh-CN" altLang="en-US" sz="4000" dirty="0"/>
              <a:t>的实现是可选的</a:t>
            </a:r>
            <a:r>
              <a:rPr lang="zh-CN" altLang="en-US" sz="4000" dirty="0" smtClean="0"/>
              <a:t>。</a:t>
            </a:r>
            <a:r>
              <a:rPr lang="en-US" altLang="zh-CN" sz="4000" dirty="0" smtClean="0"/>
              <a:t>Java8(meta</a:t>
            </a:r>
            <a:r>
              <a:rPr lang="zh-CN" altLang="en-US" sz="4000" dirty="0"/>
              <a:t>区</a:t>
            </a:r>
            <a:r>
              <a:rPr lang="en-US" altLang="zh-CN" sz="4000" dirty="0" smtClean="0"/>
              <a:t>)</a:t>
            </a:r>
            <a:r>
              <a:rPr lang="zh-CN" altLang="en-US" sz="4000" dirty="0" smtClean="0"/>
              <a:t>之前，也叫</a:t>
            </a:r>
            <a:r>
              <a:rPr lang="en-US" altLang="zh-CN" sz="4000" dirty="0" err="1" smtClean="0"/>
              <a:t>permgen</a:t>
            </a:r>
            <a:r>
              <a:rPr lang="zh-CN" altLang="en-US" sz="4000" dirty="0" smtClean="0"/>
              <a:t>，所有线程共享，用于保存类信息，如类的字段、方法、常量池等信息，如果系统中使用大量反射，可能在运行时生成大量类，可能会发生</a:t>
            </a:r>
            <a:r>
              <a:rPr lang="en-US" altLang="zh-CN" sz="4000" dirty="0" smtClean="0"/>
              <a:t>OOM</a:t>
            </a:r>
            <a:r>
              <a:rPr lang="zh-CN" altLang="en-US" sz="4000" dirty="0" smtClean="0"/>
              <a:t>，故此需设置合理大小或合理利用反射，</a:t>
            </a:r>
            <a:r>
              <a:rPr lang="en-US" altLang="zh-CN" sz="4000" dirty="0" smtClean="0"/>
              <a:t>java8</a:t>
            </a:r>
            <a:r>
              <a:rPr lang="zh-CN" altLang="en-US" sz="4000" dirty="0" smtClean="0"/>
              <a:t>之前使用</a:t>
            </a:r>
            <a:r>
              <a:rPr lang="en-US" altLang="zh-CN" sz="4000" dirty="0" smtClean="0"/>
              <a:t>-</a:t>
            </a:r>
            <a:r>
              <a:rPr lang="en-US" altLang="zh-CN" sz="4000" dirty="0" err="1" smtClean="0"/>
              <a:t>XX:MaxPermSize</a:t>
            </a:r>
            <a:r>
              <a:rPr lang="zh-CN" altLang="en-US" sz="4000" dirty="0" smtClean="0"/>
              <a:t>设置最大值，</a:t>
            </a:r>
            <a:r>
              <a:rPr lang="en-US" altLang="zh-CN" sz="4000" dirty="0" smtClean="0"/>
              <a:t>java8</a:t>
            </a:r>
            <a:r>
              <a:rPr lang="zh-CN" altLang="en-US" sz="4000" dirty="0" smtClean="0"/>
              <a:t>已经不存在，</a:t>
            </a:r>
            <a:r>
              <a:rPr lang="en-US" altLang="zh-CN" sz="4000" dirty="0" smtClean="0"/>
              <a:t>java8</a:t>
            </a:r>
            <a:r>
              <a:rPr lang="zh-CN" altLang="en-US" sz="4000" dirty="0" smtClean="0"/>
              <a:t>叫</a:t>
            </a:r>
            <a:r>
              <a:rPr lang="en-US" altLang="zh-CN" sz="4000" dirty="0" err="1" smtClean="0"/>
              <a:t>metaspzce</a:t>
            </a:r>
            <a:r>
              <a:rPr lang="zh-CN" altLang="en-US" sz="4000" dirty="0" smtClean="0"/>
              <a:t>区，其为非堆内存</a:t>
            </a:r>
            <a:r>
              <a:rPr lang="en-US" altLang="zh-CN" sz="4000" dirty="0" smtClean="0"/>
              <a:t>(</a:t>
            </a:r>
            <a:r>
              <a:rPr lang="zh-CN" altLang="en-US" sz="4000" dirty="0" smtClean="0"/>
              <a:t>系统内存</a:t>
            </a:r>
            <a:r>
              <a:rPr lang="en-US" altLang="zh-CN" sz="4000" dirty="0" smtClean="0"/>
              <a:t>)</a:t>
            </a:r>
            <a:r>
              <a:rPr lang="zh-CN" altLang="en-US" sz="4000" dirty="0" smtClean="0"/>
              <a:t>，</a:t>
            </a:r>
            <a:r>
              <a:rPr lang="en-US" altLang="zh-CN" sz="4000" dirty="0" smtClean="0"/>
              <a:t>-</a:t>
            </a:r>
            <a:r>
              <a:rPr lang="en-US" altLang="zh-CN" sz="4000" dirty="0" err="1" smtClean="0"/>
              <a:t>XX:MaxMetaspaceSize</a:t>
            </a:r>
            <a:endParaRPr lang="en-US" altLang="zh-CN" sz="4000" dirty="0" smtClean="0"/>
          </a:p>
          <a:p>
            <a:pPr lvl="1">
              <a:lnSpc>
                <a:spcPct val="120000"/>
              </a:lnSpc>
              <a:buFont typeface="Arial" panose="020B0604020202020204" pitchFamily="34" charset="0"/>
              <a:buChar char="•"/>
            </a:pPr>
            <a:r>
              <a:rPr lang="en-US" altLang="zh-CN" sz="4200" dirty="0" err="1"/>
              <a:t>Classloader</a:t>
            </a:r>
            <a:r>
              <a:rPr lang="en-US" altLang="zh-CN" sz="4200" dirty="0"/>
              <a:t> </a:t>
            </a:r>
            <a:r>
              <a:rPr lang="zh-CN" altLang="en-US" sz="4200" dirty="0" smtClean="0"/>
              <a:t>引用</a:t>
            </a:r>
            <a:endParaRPr lang="en-US" altLang="zh-CN" sz="4200" dirty="0" smtClean="0"/>
          </a:p>
          <a:p>
            <a:pPr marL="201168" lvl="1" indent="0">
              <a:lnSpc>
                <a:spcPct val="120000"/>
              </a:lnSpc>
              <a:buNone/>
            </a:pPr>
            <a:r>
              <a:rPr lang="zh-CN" altLang="en-US" sz="4200" dirty="0" smtClean="0"/>
              <a:t>     所有</a:t>
            </a:r>
            <a:r>
              <a:rPr lang="zh-CN" altLang="en-US" sz="4200" dirty="0"/>
              <a:t>的类加载之后都包含一个加载自身的加载器的引用，反过来每个类加载器都包含它们加载的所有类的引用。</a:t>
            </a:r>
          </a:p>
          <a:p>
            <a:endParaRPr lang="en-US" altLang="zh-CN" dirty="0" smtClean="0"/>
          </a:p>
          <a:p>
            <a:endParaRPr lang="en-US" altLang="zh-CN" dirty="0" smtClean="0"/>
          </a:p>
        </p:txBody>
      </p:sp>
      <p:sp>
        <p:nvSpPr>
          <p:cNvPr id="4" name="文本框 3"/>
          <p:cNvSpPr txBox="1"/>
          <p:nvPr/>
        </p:nvSpPr>
        <p:spPr>
          <a:xfrm>
            <a:off x="5736516" y="835918"/>
            <a:ext cx="5649752" cy="5447645"/>
          </a:xfrm>
          <a:prstGeom prst="rect">
            <a:avLst/>
          </a:prstGeom>
          <a:noFill/>
        </p:spPr>
        <p:txBody>
          <a:bodyPr wrap="square" rtlCol="0">
            <a:spAutoFit/>
          </a:bodyPr>
          <a:lstStyle/>
          <a:p>
            <a:pPr marL="742950" lvl="1" indent="-285750">
              <a:buFont typeface="Arial" panose="020B0604020202020204" pitchFamily="34" charset="0"/>
              <a:buChar char="•"/>
            </a:pPr>
            <a:r>
              <a:rPr lang="zh-CN" altLang="en-US" sz="1700" dirty="0">
                <a:solidFill>
                  <a:schemeClr val="tx1">
                    <a:lumMod val="75000"/>
                    <a:lumOff val="25000"/>
                  </a:schemeClr>
                </a:solidFill>
              </a:rPr>
              <a:t>运行时常量池</a:t>
            </a:r>
            <a:r>
              <a:rPr lang="zh-CN" altLang="en-US" dirty="0" smtClean="0"/>
              <a:t>：</a:t>
            </a:r>
            <a:r>
              <a:rPr lang="zh-CN" altLang="en-US" dirty="0"/>
              <a:t>这个区域和</a:t>
            </a:r>
            <a:r>
              <a:rPr lang="en-US" altLang="zh-CN" dirty="0"/>
              <a:t>class</a:t>
            </a:r>
            <a:r>
              <a:rPr lang="zh-CN" altLang="en-US" dirty="0"/>
              <a:t>文件</a:t>
            </a:r>
            <a:r>
              <a:rPr lang="zh-CN" altLang="en-US" dirty="0" smtClean="0"/>
              <a:t>里</a:t>
            </a:r>
            <a:r>
              <a:rPr lang="en-US" altLang="zh-CN" dirty="0" err="1" smtClean="0"/>
              <a:t>constant_pool</a:t>
            </a:r>
            <a:r>
              <a:rPr lang="zh-CN" altLang="en-US" dirty="0"/>
              <a:t>是相对应的。这个区域是包含在方法区里的，不过，对于</a:t>
            </a:r>
            <a:r>
              <a:rPr lang="en-US" altLang="zh-CN" dirty="0"/>
              <a:t>JVM</a:t>
            </a:r>
            <a:r>
              <a:rPr lang="zh-CN" altLang="en-US" dirty="0"/>
              <a:t>的操作而言，它是一个核心的角色。因此在</a:t>
            </a:r>
            <a:r>
              <a:rPr lang="en-US" altLang="zh-CN" dirty="0"/>
              <a:t>JVM</a:t>
            </a:r>
            <a:r>
              <a:rPr lang="zh-CN" altLang="en-US" dirty="0"/>
              <a:t>规范里特别提到了它的重要性。除了包含每个类和接口的常量，它也包含了所有方法和变量的引用。简而言之，</a:t>
            </a:r>
            <a:r>
              <a:rPr lang="zh-CN" altLang="en-US" b="1" dirty="0"/>
              <a:t>当一个方法或者变量被引用时，</a:t>
            </a:r>
            <a:r>
              <a:rPr lang="en-US" altLang="zh-CN" b="1" dirty="0"/>
              <a:t>JVM</a:t>
            </a:r>
            <a:r>
              <a:rPr lang="zh-CN" altLang="en-US" b="1" dirty="0"/>
              <a:t>通过运行时常量区来查找方法或者变量在内存里的实际</a:t>
            </a:r>
            <a:r>
              <a:rPr lang="zh-CN" altLang="en-US" b="1" dirty="0" smtClean="0"/>
              <a:t>地址</a:t>
            </a:r>
            <a:r>
              <a:rPr lang="zh-CN" altLang="en-US" dirty="0"/>
              <a:t>。</a:t>
            </a:r>
            <a:r>
              <a:rPr lang="zh-CN" altLang="en-US" dirty="0" smtClean="0"/>
              <a:t>常量</a:t>
            </a:r>
            <a:r>
              <a:rPr lang="zh-CN" altLang="en-US" dirty="0"/>
              <a:t>池中可以存储多种类型的数据：</a:t>
            </a:r>
          </a:p>
          <a:p>
            <a:pPr lvl="2">
              <a:buFont typeface="Wingdings" panose="05000000000000000000" pitchFamily="2" charset="2"/>
              <a:buChar char="ü"/>
            </a:pPr>
            <a:r>
              <a:rPr lang="zh-CN" altLang="en-US" sz="1400" dirty="0"/>
              <a:t>数值型常量</a:t>
            </a:r>
          </a:p>
          <a:p>
            <a:pPr lvl="2">
              <a:buFont typeface="Wingdings" panose="05000000000000000000" pitchFamily="2" charset="2"/>
              <a:buChar char="ü"/>
            </a:pPr>
            <a:r>
              <a:rPr lang="zh-CN" altLang="en-US" sz="1400" dirty="0"/>
              <a:t>字段引用</a:t>
            </a:r>
          </a:p>
          <a:p>
            <a:pPr lvl="2">
              <a:buFont typeface="Wingdings" panose="05000000000000000000" pitchFamily="2" charset="2"/>
              <a:buChar char="ü"/>
            </a:pPr>
            <a:r>
              <a:rPr lang="zh-CN" altLang="en-US" sz="1400" dirty="0"/>
              <a:t>方法引用</a:t>
            </a:r>
          </a:p>
          <a:p>
            <a:pPr lvl="2">
              <a:buFont typeface="Wingdings" panose="05000000000000000000" pitchFamily="2" charset="2"/>
              <a:buChar char="ü"/>
            </a:pPr>
            <a:r>
              <a:rPr lang="zh-CN" altLang="en-US" sz="1400" dirty="0"/>
              <a:t>属性</a:t>
            </a:r>
          </a:p>
          <a:p>
            <a:pPr marL="384048" lvl="1" indent="-182880">
              <a:spcBef>
                <a:spcPts val="200"/>
              </a:spcBef>
              <a:spcAft>
                <a:spcPts val="400"/>
              </a:spcAft>
              <a:buClr>
                <a:schemeClr val="accent1"/>
              </a:buClr>
              <a:buFont typeface="Arial" panose="020B0604020202020204" pitchFamily="34" charset="0"/>
              <a:buChar char="•"/>
            </a:pPr>
            <a:r>
              <a:rPr lang="zh-CN" altLang="en-US" sz="1700" dirty="0">
                <a:solidFill>
                  <a:schemeClr val="tx1">
                    <a:lumMod val="75000"/>
                    <a:lumOff val="25000"/>
                  </a:schemeClr>
                </a:solidFill>
              </a:rPr>
              <a:t>字段数据</a:t>
            </a:r>
          </a:p>
          <a:p>
            <a:pPr marL="841248" lvl="3"/>
            <a:r>
              <a:rPr lang="zh-CN" altLang="en-US" dirty="0"/>
              <a:t>针对每个字段的信息</a:t>
            </a:r>
          </a:p>
          <a:p>
            <a:pPr marL="841248" lvl="3"/>
            <a:r>
              <a:rPr lang="zh-CN" altLang="en-US" dirty="0"/>
              <a:t>字段名</a:t>
            </a:r>
          </a:p>
          <a:p>
            <a:pPr marL="841248" lvl="3"/>
            <a:r>
              <a:rPr lang="zh-CN" altLang="en-US" dirty="0"/>
              <a:t>类型</a:t>
            </a:r>
          </a:p>
          <a:p>
            <a:pPr marL="841248" lvl="3"/>
            <a:r>
              <a:rPr lang="zh-CN" altLang="en-US" dirty="0"/>
              <a:t>修饰符</a:t>
            </a:r>
          </a:p>
          <a:p>
            <a:pPr marL="841248" lvl="3"/>
            <a:r>
              <a:rPr lang="zh-CN" altLang="en-US" dirty="0"/>
              <a:t>属性（</a:t>
            </a:r>
            <a:r>
              <a:rPr lang="en-US" altLang="zh-CN" dirty="0"/>
              <a:t>Attribute</a:t>
            </a:r>
            <a:r>
              <a:rPr lang="zh-CN" altLang="en-US" dirty="0"/>
              <a:t>）</a:t>
            </a:r>
          </a:p>
        </p:txBody>
      </p:sp>
    </p:spTree>
    <p:extLst>
      <p:ext uri="{BB962C8B-B14F-4D97-AF65-F5344CB8AC3E}">
        <p14:creationId xmlns:p14="http://schemas.microsoft.com/office/powerpoint/2010/main" val="2710745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方法区</a:t>
            </a:r>
            <a:endParaRPr lang="zh-CN" altLang="en-US" dirty="0"/>
          </a:p>
        </p:txBody>
      </p:sp>
      <p:sp>
        <p:nvSpPr>
          <p:cNvPr id="3" name="矩形 2"/>
          <p:cNvSpPr/>
          <p:nvPr/>
        </p:nvSpPr>
        <p:spPr>
          <a:xfrm>
            <a:off x="256944" y="1062178"/>
            <a:ext cx="2716695" cy="4247317"/>
          </a:xfrm>
          <a:prstGeom prst="rect">
            <a:avLst/>
          </a:prstGeom>
        </p:spPr>
        <p:txBody>
          <a:bodyPr wrap="square">
            <a:spAutoFit/>
          </a:bodyPr>
          <a:lstStyle/>
          <a:p>
            <a:pPr lvl="1"/>
            <a:r>
              <a:rPr lang="zh-CN" altLang="en-US" dirty="0"/>
              <a:t>方法数据</a:t>
            </a:r>
          </a:p>
          <a:p>
            <a:pPr marL="914400" lvl="4" indent="-164592"/>
            <a:r>
              <a:rPr lang="zh-CN" altLang="en-US" dirty="0"/>
              <a:t>每个方法</a:t>
            </a:r>
          </a:p>
          <a:p>
            <a:pPr marL="914400" lvl="4" indent="-164592"/>
            <a:r>
              <a:rPr lang="zh-CN" altLang="en-US" dirty="0"/>
              <a:t>方法名</a:t>
            </a:r>
          </a:p>
          <a:p>
            <a:pPr marL="914400" lvl="4" indent="-164592"/>
            <a:r>
              <a:rPr lang="zh-CN" altLang="en-US" dirty="0"/>
              <a:t>返回值类型</a:t>
            </a:r>
          </a:p>
          <a:p>
            <a:pPr marL="914400" lvl="4" indent="-164592"/>
            <a:r>
              <a:rPr lang="zh-CN" altLang="en-US" dirty="0"/>
              <a:t>参数类型（按顺序）</a:t>
            </a:r>
          </a:p>
          <a:p>
            <a:pPr marL="914400" lvl="4" indent="-164592"/>
            <a:r>
              <a:rPr lang="zh-CN" altLang="en-US" dirty="0"/>
              <a:t>修饰符</a:t>
            </a:r>
          </a:p>
          <a:p>
            <a:pPr marL="914400" lvl="4" indent="-164592"/>
            <a:r>
              <a:rPr lang="zh-CN" altLang="en-US" dirty="0"/>
              <a:t>属性</a:t>
            </a:r>
            <a:endParaRPr lang="en-US" altLang="zh-CN" dirty="0"/>
          </a:p>
          <a:p>
            <a:pPr marL="0" lvl="2" indent="-164592"/>
            <a:endParaRPr lang="en-US" altLang="zh-CN" dirty="0"/>
          </a:p>
          <a:p>
            <a:pPr lvl="1">
              <a:buFont typeface="Arial" panose="020B0604020202020204" pitchFamily="34" charset="0"/>
              <a:buChar char="•"/>
            </a:pPr>
            <a:r>
              <a:rPr lang="zh-CN" altLang="en-US" dirty="0"/>
              <a:t>方法代码</a:t>
            </a:r>
          </a:p>
          <a:p>
            <a:pPr marL="914400" lvl="4" indent="-164592"/>
            <a:r>
              <a:rPr lang="zh-CN" altLang="en-US" dirty="0"/>
              <a:t>每个方法</a:t>
            </a:r>
          </a:p>
          <a:p>
            <a:pPr marL="914400" lvl="4" indent="-164592"/>
            <a:r>
              <a:rPr lang="zh-CN" altLang="en-US" dirty="0"/>
              <a:t>字节码</a:t>
            </a:r>
          </a:p>
          <a:p>
            <a:pPr marL="914400" lvl="4" indent="-164592"/>
            <a:r>
              <a:rPr lang="zh-CN" altLang="en-US" dirty="0"/>
              <a:t>操作数栈大小</a:t>
            </a:r>
          </a:p>
          <a:p>
            <a:pPr marL="914400" lvl="4" indent="-164592"/>
            <a:r>
              <a:rPr lang="zh-CN" altLang="en-US" dirty="0"/>
              <a:t>局部变量大小</a:t>
            </a:r>
          </a:p>
          <a:p>
            <a:pPr marL="914400" lvl="4" indent="-164592"/>
            <a:r>
              <a:rPr lang="zh-CN" altLang="en-US" dirty="0"/>
              <a:t>局部变量表</a:t>
            </a:r>
            <a:endParaRPr lang="zh-CN" altLang="en-US" sz="3800" dirty="0"/>
          </a:p>
        </p:txBody>
      </p:sp>
      <p:pic>
        <p:nvPicPr>
          <p:cNvPr id="4" name="图片 3"/>
          <p:cNvPicPr>
            <a:picLocks noChangeAspect="1"/>
          </p:cNvPicPr>
          <p:nvPr/>
        </p:nvPicPr>
        <p:blipFill>
          <a:blip r:embed="rId2"/>
          <a:stretch>
            <a:fillRect/>
          </a:stretch>
        </p:blipFill>
        <p:spPr>
          <a:xfrm>
            <a:off x="3537058" y="1191645"/>
            <a:ext cx="7459596" cy="4469561"/>
          </a:xfrm>
          <a:prstGeom prst="rect">
            <a:avLst/>
          </a:prstGeom>
        </p:spPr>
      </p:pic>
    </p:spTree>
    <p:extLst>
      <p:ext uri="{BB962C8B-B14F-4D97-AF65-F5344CB8AC3E}">
        <p14:creationId xmlns:p14="http://schemas.microsoft.com/office/powerpoint/2010/main" val="35683211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方法区</a:t>
            </a:r>
            <a:endParaRPr lang="zh-CN" altLang="en-US" dirty="0"/>
          </a:p>
        </p:txBody>
      </p:sp>
      <p:sp>
        <p:nvSpPr>
          <p:cNvPr id="5" name="矩形 4"/>
          <p:cNvSpPr/>
          <p:nvPr/>
        </p:nvSpPr>
        <p:spPr>
          <a:xfrm>
            <a:off x="694266" y="810160"/>
            <a:ext cx="10676099" cy="6186309"/>
          </a:xfrm>
          <a:prstGeom prst="rect">
            <a:avLst/>
          </a:prstGeom>
        </p:spPr>
        <p:txBody>
          <a:bodyPr wrap="square">
            <a:spAutoFit/>
          </a:bodyPr>
          <a:lstStyle/>
          <a:p>
            <a:pPr marL="0" lvl="2" indent="-164592"/>
            <a:r>
              <a:rPr lang="zh-CN" altLang="en-US" dirty="0"/>
              <a:t>异常</a:t>
            </a:r>
            <a:r>
              <a:rPr lang="zh-CN" altLang="en-US" dirty="0" smtClean="0"/>
              <a:t>表</a:t>
            </a:r>
            <a:endParaRPr lang="en-US" altLang="zh-CN" dirty="0" smtClean="0"/>
          </a:p>
          <a:p>
            <a:pPr marL="0" lvl="2" indent="-164592"/>
            <a:r>
              <a:rPr lang="zh-CN" altLang="en-US" dirty="0" smtClean="0"/>
              <a:t>异常</a:t>
            </a:r>
            <a:r>
              <a:rPr lang="zh-CN" altLang="en-US" dirty="0"/>
              <a:t>表像这样存储每个异常处理信息</a:t>
            </a:r>
          </a:p>
          <a:p>
            <a:pPr marL="488470" lvl="4" indent="-285750">
              <a:buFont typeface="Wingdings" panose="05000000000000000000" pitchFamily="2" charset="2"/>
              <a:buChar char="Ø"/>
            </a:pPr>
            <a:r>
              <a:rPr lang="zh-CN" altLang="en-US" dirty="0"/>
              <a:t>每个异常处理器</a:t>
            </a:r>
          </a:p>
          <a:p>
            <a:pPr marL="488470" lvl="4" indent="-285750">
              <a:buFont typeface="Wingdings" panose="05000000000000000000" pitchFamily="2" charset="2"/>
              <a:buChar char="Ø"/>
            </a:pPr>
            <a:r>
              <a:rPr lang="zh-CN" altLang="en-US" dirty="0"/>
              <a:t>开始点</a:t>
            </a:r>
          </a:p>
          <a:p>
            <a:pPr marL="488470" lvl="4" indent="-285750">
              <a:buFont typeface="Wingdings" panose="05000000000000000000" pitchFamily="2" charset="2"/>
              <a:buChar char="Ø"/>
            </a:pPr>
            <a:r>
              <a:rPr lang="zh-CN" altLang="en-US" dirty="0"/>
              <a:t>结束点</a:t>
            </a:r>
          </a:p>
          <a:p>
            <a:pPr marL="488470" lvl="4" indent="-285750">
              <a:buFont typeface="Wingdings" panose="05000000000000000000" pitchFamily="2" charset="2"/>
              <a:buChar char="Ø"/>
            </a:pPr>
            <a:r>
              <a:rPr lang="zh-CN" altLang="en-US" dirty="0"/>
              <a:t>异常处理代码的程序计数器（</a:t>
            </a:r>
            <a:r>
              <a:rPr lang="en-US" altLang="zh-CN" dirty="0"/>
              <a:t>PC</a:t>
            </a:r>
            <a:r>
              <a:rPr lang="zh-CN" altLang="en-US" dirty="0"/>
              <a:t>）偏移量</a:t>
            </a:r>
          </a:p>
          <a:p>
            <a:pPr marL="488470" lvl="4" indent="-285750">
              <a:buFont typeface="Wingdings" panose="05000000000000000000" pitchFamily="2" charset="2"/>
              <a:buChar char="Ø"/>
            </a:pPr>
            <a:r>
              <a:rPr lang="zh-CN" altLang="en-US" dirty="0"/>
              <a:t>被捕获的异常类对应的常量池下标</a:t>
            </a:r>
            <a:endParaRPr lang="en-US" altLang="zh-CN" dirty="0"/>
          </a:p>
          <a:p>
            <a:r>
              <a:rPr lang="en-US" altLang="zh-CN" dirty="0" smtClean="0"/>
              <a:t>	</a:t>
            </a:r>
            <a:r>
              <a:rPr lang="zh-CN" altLang="en-US" dirty="0" smtClean="0"/>
              <a:t>如果</a:t>
            </a:r>
            <a:r>
              <a:rPr lang="zh-CN" altLang="en-US" dirty="0"/>
              <a:t>一个方法有定义 </a:t>
            </a:r>
            <a:r>
              <a:rPr lang="en-US" altLang="zh-CN" dirty="0"/>
              <a:t>try-catch </a:t>
            </a:r>
            <a:r>
              <a:rPr lang="zh-CN" altLang="en-US" dirty="0"/>
              <a:t>或者 </a:t>
            </a:r>
            <a:r>
              <a:rPr lang="en-US" altLang="zh-CN" dirty="0"/>
              <a:t>try-finally </a:t>
            </a:r>
            <a:r>
              <a:rPr lang="zh-CN" altLang="en-US" dirty="0"/>
              <a:t>异常处理器，那么就会创建一个异常表。它为每个异常处理器和 </a:t>
            </a:r>
            <a:r>
              <a:rPr lang="en-US" altLang="zh-CN" dirty="0"/>
              <a:t>finally </a:t>
            </a:r>
            <a:r>
              <a:rPr lang="zh-CN" altLang="en-US" dirty="0"/>
              <a:t>代码块存储必要的信息，包括处理器覆盖的代码块区域和处理异常的类型。</a:t>
            </a:r>
          </a:p>
          <a:p>
            <a:r>
              <a:rPr lang="zh-CN" altLang="en-US" dirty="0"/>
              <a:t>当方法抛出异常时，</a:t>
            </a:r>
            <a:r>
              <a:rPr lang="en-US" altLang="zh-CN" dirty="0"/>
              <a:t>JVM </a:t>
            </a:r>
            <a:r>
              <a:rPr lang="zh-CN" altLang="en-US" dirty="0"/>
              <a:t>会寻找匹配的异常处理器。如果没有找到，那么方法会立即结束并弹出当前栈帧，这个异常会被重新抛到调用这个方法的方法中（在新的栈帧中）。如果所有的栈帧都被弹出还没有找到匹配的异常处理器，那么这个线程就会终止。如果这个异常在最后一个非守护进程抛出（比如这个线程是主线程），那么也有会导致 </a:t>
            </a:r>
            <a:r>
              <a:rPr lang="en-US" altLang="zh-CN" dirty="0"/>
              <a:t>JVM </a:t>
            </a:r>
            <a:r>
              <a:rPr lang="zh-CN" altLang="en-US" dirty="0"/>
              <a:t>进程终止。</a:t>
            </a:r>
          </a:p>
          <a:p>
            <a:r>
              <a:rPr lang="en-US" altLang="zh-CN" dirty="0"/>
              <a:t>Finally </a:t>
            </a:r>
            <a:r>
              <a:rPr lang="zh-CN" altLang="en-US" dirty="0"/>
              <a:t>异常处理器匹配所有的异常类型，且不管什么异常抛出 </a:t>
            </a:r>
            <a:r>
              <a:rPr lang="en-US" altLang="zh-CN" dirty="0"/>
              <a:t>finally </a:t>
            </a:r>
            <a:r>
              <a:rPr lang="zh-CN" altLang="en-US" dirty="0"/>
              <a:t>代码块都会执行。在这种情况下，当没有异常抛出时，</a:t>
            </a:r>
            <a:r>
              <a:rPr lang="en-US" altLang="zh-CN" dirty="0"/>
              <a:t>finally </a:t>
            </a:r>
            <a:r>
              <a:rPr lang="zh-CN" altLang="en-US" dirty="0"/>
              <a:t>代码块还是会在方法最后执行。这种靠在代码 </a:t>
            </a:r>
            <a:r>
              <a:rPr lang="en-US" altLang="zh-CN" dirty="0"/>
              <a:t>return </a:t>
            </a:r>
            <a:r>
              <a:rPr lang="zh-CN" altLang="en-US" dirty="0"/>
              <a:t>之前跳转到 </a:t>
            </a:r>
            <a:r>
              <a:rPr lang="en-US" altLang="zh-CN" dirty="0"/>
              <a:t>finally </a:t>
            </a:r>
            <a:r>
              <a:rPr lang="zh-CN" altLang="en-US" dirty="0"/>
              <a:t>代码块来实现</a:t>
            </a:r>
            <a:endParaRPr lang="en-US" altLang="zh-CN" dirty="0"/>
          </a:p>
          <a:p>
            <a:r>
              <a:rPr lang="zh-CN" altLang="en-US" dirty="0"/>
              <a:t>所有线程共享同一个方法区，因此访问方法区数据的和动态链接的进程必须线程安全。如果两个线程试图访问一个还未加载的类的字段或方法，必须只加载一次，而且两个线程必须等它加载完毕才能继续执行法区存储了每个类的信息</a:t>
            </a:r>
            <a:endParaRPr lang="en-US" altLang="zh-CN" dirty="0"/>
          </a:p>
          <a:p>
            <a:pPr lvl="1"/>
            <a:endParaRPr lang="zh-CN" altLang="en-US" dirty="0"/>
          </a:p>
          <a:p>
            <a:pPr marL="384048" lvl="2" indent="0">
              <a:buNone/>
            </a:pPr>
            <a:endParaRPr lang="en-US" altLang="zh-CN" dirty="0"/>
          </a:p>
          <a:p>
            <a:pPr marL="384048" lvl="2" indent="0">
              <a:buNone/>
            </a:pPr>
            <a:endParaRPr lang="zh-CN" altLang="en-US" dirty="0"/>
          </a:p>
        </p:txBody>
      </p:sp>
    </p:spTree>
    <p:extLst>
      <p:ext uri="{BB962C8B-B14F-4D97-AF65-F5344CB8AC3E}">
        <p14:creationId xmlns:p14="http://schemas.microsoft.com/office/powerpoint/2010/main" val="2648548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栈</a:t>
            </a:r>
            <a:endParaRPr lang="zh-CN" altLang="en-US" dirty="0"/>
          </a:p>
        </p:txBody>
      </p:sp>
      <p:sp>
        <p:nvSpPr>
          <p:cNvPr id="3" name="内容占位符 2"/>
          <p:cNvSpPr>
            <a:spLocks noGrp="1"/>
          </p:cNvSpPr>
          <p:nvPr>
            <p:ph idx="1"/>
          </p:nvPr>
        </p:nvSpPr>
        <p:spPr>
          <a:xfrm>
            <a:off x="4381169" y="1057523"/>
            <a:ext cx="6936688" cy="4811571"/>
          </a:xfrm>
        </p:spPr>
        <p:txBody>
          <a:bodyPr>
            <a:normAutofit fontScale="70000" lnSpcReduction="20000"/>
          </a:bodyPr>
          <a:lstStyle/>
          <a:p>
            <a:pPr marL="0" indent="0">
              <a:lnSpc>
                <a:spcPct val="120000"/>
              </a:lnSpc>
              <a:buNone/>
            </a:pPr>
            <a:r>
              <a:rPr lang="zh-CN" altLang="en-US" dirty="0" smtClean="0"/>
              <a:t>每个</a:t>
            </a:r>
            <a:r>
              <a:rPr lang="zh-CN" altLang="en-US" dirty="0"/>
              <a:t>线程启动的时候，都会创建一个</a:t>
            </a:r>
            <a:r>
              <a:rPr lang="en-US" altLang="zh-CN" dirty="0" smtClean="0"/>
              <a:t>JVM</a:t>
            </a:r>
            <a:r>
              <a:rPr lang="zh-CN" altLang="en-US" dirty="0" smtClean="0"/>
              <a:t>栈</a:t>
            </a:r>
            <a:r>
              <a:rPr lang="zh-CN" altLang="en-US" dirty="0"/>
              <a:t>。它是用来保存栈帧的。</a:t>
            </a:r>
            <a:r>
              <a:rPr lang="en-US" altLang="zh-CN" dirty="0"/>
              <a:t>JVM</a:t>
            </a:r>
            <a:r>
              <a:rPr lang="zh-CN" altLang="en-US" dirty="0"/>
              <a:t>只会在</a:t>
            </a:r>
            <a:r>
              <a:rPr lang="en-US" altLang="zh-CN" dirty="0" smtClean="0"/>
              <a:t>JVM</a:t>
            </a:r>
            <a:r>
              <a:rPr lang="zh-CN" altLang="en-US" dirty="0" smtClean="0"/>
              <a:t>栈</a:t>
            </a:r>
            <a:r>
              <a:rPr lang="zh-CN" altLang="en-US" dirty="0"/>
              <a:t>上对栈帧进行</a:t>
            </a:r>
            <a:r>
              <a:rPr lang="en-US" altLang="zh-CN" dirty="0"/>
              <a:t>push</a:t>
            </a:r>
            <a:r>
              <a:rPr lang="zh-CN" altLang="en-US" dirty="0"/>
              <a:t>和</a:t>
            </a:r>
            <a:r>
              <a:rPr lang="en-US" altLang="zh-CN" dirty="0"/>
              <a:t>pop</a:t>
            </a:r>
            <a:r>
              <a:rPr lang="zh-CN" altLang="en-US" dirty="0"/>
              <a:t>的操作。如果出现了异常，堆栈跟踪信息的每一行都代表一个栈帧立的信息，这些信息是通过类似于</a:t>
            </a:r>
            <a:r>
              <a:rPr lang="en-US" altLang="zh-CN" dirty="0" err="1"/>
              <a:t>printStackTrace</a:t>
            </a:r>
            <a:r>
              <a:rPr lang="en-US" altLang="zh-CN" dirty="0"/>
              <a:t>()</a:t>
            </a:r>
            <a:r>
              <a:rPr lang="zh-CN" altLang="en-US" dirty="0"/>
              <a:t>这样的方法来展示的。</a:t>
            </a:r>
            <a:r>
              <a:rPr lang="zh-CN" altLang="en-US" dirty="0" smtClean="0"/>
              <a:t>每个</a:t>
            </a:r>
            <a:r>
              <a:rPr lang="zh-CN" altLang="en-US" dirty="0"/>
              <a:t>线程拥有自己的栈，栈包含每个方法执行的栈帧。栈是一个后进先出（</a:t>
            </a:r>
            <a:r>
              <a:rPr lang="en-US" altLang="zh-CN" dirty="0"/>
              <a:t>LIFO</a:t>
            </a:r>
            <a:r>
              <a:rPr lang="zh-CN" altLang="en-US" dirty="0"/>
              <a:t>）的数据结构，因此当前执行的方法在栈的顶部。每次方法调用时，一个新的栈帧创建并压栈到栈顶。当方法正常返回或抛出未捕获的异常时，栈帧就会出栈。除了栈帧的压栈和出栈，栈不能被直接</a:t>
            </a:r>
            <a:r>
              <a:rPr lang="zh-CN" altLang="en-US" dirty="0" smtClean="0"/>
              <a:t>操作。</a:t>
            </a:r>
            <a:endParaRPr lang="en-US" altLang="zh-CN" dirty="0" smtClean="0"/>
          </a:p>
          <a:p>
            <a:pPr marL="0" indent="0">
              <a:lnSpc>
                <a:spcPct val="120000"/>
              </a:lnSpc>
              <a:buNone/>
            </a:pPr>
            <a:r>
              <a:rPr lang="zh-CN" altLang="en-US" dirty="0" smtClean="0"/>
              <a:t>栈</a:t>
            </a:r>
            <a:r>
              <a:rPr lang="zh-CN" altLang="en-US" dirty="0"/>
              <a:t>的</a:t>
            </a:r>
            <a:r>
              <a:rPr lang="zh-CN" altLang="en-US" dirty="0" smtClean="0"/>
              <a:t>限制</a:t>
            </a:r>
            <a:r>
              <a:rPr lang="zh-CN" altLang="en-US" dirty="0"/>
              <a:t>：</a:t>
            </a:r>
            <a:r>
              <a:rPr lang="zh-CN" altLang="en-US" dirty="0" smtClean="0"/>
              <a:t>栈</a:t>
            </a:r>
            <a:r>
              <a:rPr lang="zh-CN" altLang="en-US" dirty="0"/>
              <a:t>可以是动态分配也可以固定大小。如果线程请求一个超过允许范围的空间，就会抛出一个</a:t>
            </a:r>
            <a:r>
              <a:rPr lang="en-US" altLang="zh-CN" dirty="0" err="1"/>
              <a:t>StackOverflowError</a:t>
            </a:r>
            <a:r>
              <a:rPr lang="zh-CN" altLang="en-US" dirty="0"/>
              <a:t>。如果线程需要一个新的栈帧，但是没有足够的内存可以分配，就会抛出一个 </a:t>
            </a:r>
            <a:r>
              <a:rPr lang="en-US" altLang="zh-CN" dirty="0" err="1"/>
              <a:t>OutOfMemoryError</a:t>
            </a:r>
            <a:r>
              <a:rPr lang="zh-CN" altLang="en-US" dirty="0" smtClean="0"/>
              <a:t>。</a:t>
            </a:r>
            <a:endParaRPr lang="zh-CN" altLang="en-US" dirty="0"/>
          </a:p>
        </p:txBody>
      </p:sp>
      <p:pic>
        <p:nvPicPr>
          <p:cNvPr id="3074" name="Picture 2" descr="http://img.blog.csdn.net/201405211339357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2" y="1658850"/>
            <a:ext cx="359092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4299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栈帧</a:t>
            </a:r>
            <a:endParaRPr lang="zh-CN" altLang="en-US" dirty="0"/>
          </a:p>
        </p:txBody>
      </p:sp>
      <p:sp>
        <p:nvSpPr>
          <p:cNvPr id="3" name="矩形 2"/>
          <p:cNvSpPr/>
          <p:nvPr/>
        </p:nvSpPr>
        <p:spPr>
          <a:xfrm>
            <a:off x="1232451" y="1610906"/>
            <a:ext cx="9032682" cy="3444020"/>
          </a:xfrm>
          <a:prstGeom prst="rect">
            <a:avLst/>
          </a:prstGeom>
        </p:spPr>
        <p:txBody>
          <a:bodyPr wrap="square">
            <a:spAutoFit/>
          </a:bodyPr>
          <a:lstStyle/>
          <a:p>
            <a:pPr marL="201168" lvl="1" indent="0">
              <a:lnSpc>
                <a:spcPct val="110000"/>
              </a:lnSpc>
              <a:buNone/>
            </a:pPr>
            <a:r>
              <a:rPr lang="zh-CN" altLang="en-US" dirty="0"/>
              <a:t>每当一个方法在</a:t>
            </a:r>
            <a:r>
              <a:rPr lang="en-US" altLang="zh-CN" dirty="0"/>
              <a:t>JVM</a:t>
            </a:r>
            <a:r>
              <a:rPr lang="zh-CN" altLang="en-US" dirty="0"/>
              <a:t>上执行的时候，都会创建一个栈帧，并且会添加到当前线程的</a:t>
            </a:r>
            <a:r>
              <a:rPr lang="en-US" altLang="zh-CN" dirty="0"/>
              <a:t>JVM</a:t>
            </a:r>
            <a:r>
              <a:rPr lang="zh-CN" altLang="en-US" dirty="0"/>
              <a:t>堆栈上。当这个方法执行结束的时候，这个栈帧就会被移除。每个栈帧里都包含有当前正在执行的方法所属类的</a:t>
            </a:r>
            <a:r>
              <a:rPr lang="zh-CN" altLang="en-US" b="1" dirty="0"/>
              <a:t>本地变量数组，操作数栈，以及运行时常量池的引用。</a:t>
            </a:r>
            <a:r>
              <a:rPr lang="zh-CN" altLang="en-US" dirty="0"/>
              <a:t>本地变量数组的和操作数栈的大小都是在编译时确定的。因此，一个方法的栈帧的大小也是固定不变的</a:t>
            </a:r>
            <a:r>
              <a:rPr lang="zh-CN" altLang="en-US" dirty="0" smtClean="0"/>
              <a:t>。</a:t>
            </a:r>
            <a:endParaRPr lang="en-US" altLang="zh-CN" dirty="0" smtClean="0"/>
          </a:p>
          <a:p>
            <a:pPr marL="201168" lvl="1" indent="0">
              <a:lnSpc>
                <a:spcPct val="110000"/>
              </a:lnSpc>
              <a:buNone/>
            </a:pPr>
            <a:r>
              <a:rPr lang="zh-CN" altLang="en-US" dirty="0" smtClean="0"/>
              <a:t>每个</a:t>
            </a:r>
            <a:r>
              <a:rPr lang="zh-CN" altLang="en-US" dirty="0"/>
              <a:t>栈帧包含：</a:t>
            </a:r>
          </a:p>
          <a:p>
            <a:pPr lvl="4">
              <a:lnSpc>
                <a:spcPct val="110000"/>
              </a:lnSpc>
              <a:buFont typeface="Wingdings" panose="05000000000000000000" pitchFamily="2" charset="2"/>
              <a:buChar char="ü"/>
            </a:pPr>
            <a:r>
              <a:rPr lang="zh-CN" altLang="en-US" dirty="0"/>
              <a:t>局部变量数组</a:t>
            </a:r>
            <a:endParaRPr lang="en-US" altLang="zh-CN" dirty="0"/>
          </a:p>
          <a:p>
            <a:pPr lvl="4">
              <a:lnSpc>
                <a:spcPct val="110000"/>
              </a:lnSpc>
              <a:buFont typeface="Wingdings" panose="05000000000000000000" pitchFamily="2" charset="2"/>
              <a:buChar char="ü"/>
            </a:pPr>
            <a:r>
              <a:rPr lang="zh-CN" altLang="en-US" dirty="0"/>
              <a:t>返回值</a:t>
            </a:r>
          </a:p>
          <a:p>
            <a:pPr lvl="4">
              <a:lnSpc>
                <a:spcPct val="110000"/>
              </a:lnSpc>
              <a:buFont typeface="Wingdings" panose="05000000000000000000" pitchFamily="2" charset="2"/>
              <a:buChar char="ü"/>
            </a:pPr>
            <a:r>
              <a:rPr lang="zh-CN" altLang="en-US" dirty="0"/>
              <a:t>操作数栈</a:t>
            </a:r>
          </a:p>
          <a:p>
            <a:pPr lvl="4">
              <a:lnSpc>
                <a:spcPct val="110000"/>
              </a:lnSpc>
              <a:buFont typeface="Wingdings" panose="05000000000000000000" pitchFamily="2" charset="2"/>
              <a:buChar char="ü"/>
            </a:pPr>
            <a:r>
              <a:rPr lang="zh-CN" altLang="en-US" dirty="0"/>
              <a:t>类当前方法的运行时常量池引用</a:t>
            </a:r>
            <a:endParaRPr lang="en-US" altLang="zh-CN" dirty="0"/>
          </a:p>
          <a:p>
            <a:pPr marL="201168" lvl="1" indent="0">
              <a:lnSpc>
                <a:spcPct val="110000"/>
              </a:lnSpc>
              <a:buNone/>
            </a:pPr>
            <a:r>
              <a:rPr lang="en-US" altLang="zh-CN" dirty="0"/>
              <a:t>	</a:t>
            </a:r>
          </a:p>
        </p:txBody>
      </p:sp>
    </p:spTree>
    <p:extLst>
      <p:ext uri="{BB962C8B-B14F-4D97-AF65-F5344CB8AC3E}">
        <p14:creationId xmlns:p14="http://schemas.microsoft.com/office/powerpoint/2010/main" val="32467482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局部变量数组</a:t>
            </a:r>
          </a:p>
        </p:txBody>
      </p:sp>
      <p:sp>
        <p:nvSpPr>
          <p:cNvPr id="3" name="矩形 2"/>
          <p:cNvSpPr/>
          <p:nvPr/>
        </p:nvSpPr>
        <p:spPr>
          <a:xfrm>
            <a:off x="1630017" y="2064132"/>
            <a:ext cx="8142136" cy="2225225"/>
          </a:xfrm>
          <a:prstGeom prst="rect">
            <a:avLst/>
          </a:prstGeom>
        </p:spPr>
        <p:txBody>
          <a:bodyPr wrap="square">
            <a:spAutoFit/>
          </a:bodyPr>
          <a:lstStyle/>
          <a:p>
            <a:pPr marL="201168" lvl="1" indent="0">
              <a:lnSpc>
                <a:spcPct val="110000"/>
              </a:lnSpc>
              <a:buNone/>
            </a:pPr>
            <a:r>
              <a:rPr lang="zh-CN" altLang="en-US" dirty="0"/>
              <a:t>局部变量数组包含了方法执行过程中的所有变量，包括 </a:t>
            </a:r>
            <a:r>
              <a:rPr lang="en-US" altLang="zh-CN" dirty="0"/>
              <a:t>this </a:t>
            </a:r>
            <a:r>
              <a:rPr lang="zh-CN" altLang="en-US" dirty="0"/>
              <a:t>引用、所有方法参数、其他局部变量。对于类方法（也就是静态方法），方法参数从下标 </a:t>
            </a:r>
            <a:r>
              <a:rPr lang="en-US" altLang="zh-CN" dirty="0"/>
              <a:t>0 </a:t>
            </a:r>
            <a:r>
              <a:rPr lang="zh-CN" altLang="en-US" dirty="0"/>
              <a:t>开始，对于对象方法，位置</a:t>
            </a:r>
            <a:r>
              <a:rPr lang="en-US" altLang="zh-CN" dirty="0"/>
              <a:t>0</a:t>
            </a:r>
            <a:r>
              <a:rPr lang="zh-CN" altLang="en-US" dirty="0"/>
              <a:t>保留为 </a:t>
            </a:r>
            <a:r>
              <a:rPr lang="en-US" altLang="zh-CN" dirty="0"/>
              <a:t>this</a:t>
            </a:r>
            <a:r>
              <a:rPr lang="zh-CN" altLang="en-US" dirty="0"/>
              <a:t>。</a:t>
            </a:r>
            <a:endParaRPr lang="en-US" altLang="zh-CN" dirty="0"/>
          </a:p>
          <a:p>
            <a:pPr marL="201168" lvl="1" indent="0">
              <a:lnSpc>
                <a:spcPct val="110000"/>
              </a:lnSpc>
              <a:buNone/>
            </a:pPr>
            <a:r>
              <a:rPr lang="en-US" altLang="zh-CN" dirty="0"/>
              <a:t>	</a:t>
            </a:r>
            <a:r>
              <a:rPr lang="zh-CN" altLang="en-US" dirty="0"/>
              <a:t>局部变量包括：</a:t>
            </a:r>
            <a:r>
              <a:rPr lang="en-US" altLang="zh-CN" dirty="0" err="1"/>
              <a:t>boolean</a:t>
            </a:r>
            <a:r>
              <a:rPr lang="en-US" altLang="zh-CN" dirty="0"/>
              <a:t>,</a:t>
            </a:r>
            <a:r>
              <a:rPr lang="zh-CN" altLang="en-US" dirty="0"/>
              <a:t>、</a:t>
            </a:r>
            <a:r>
              <a:rPr lang="en-US" altLang="zh-CN" dirty="0"/>
              <a:t>byte</a:t>
            </a:r>
            <a:r>
              <a:rPr lang="zh-CN" altLang="en-US" dirty="0"/>
              <a:t>、</a:t>
            </a:r>
            <a:r>
              <a:rPr lang="en-US" altLang="zh-CN" dirty="0"/>
              <a:t>char</a:t>
            </a:r>
            <a:r>
              <a:rPr lang="zh-CN" altLang="en-US" dirty="0"/>
              <a:t>、</a:t>
            </a:r>
            <a:r>
              <a:rPr lang="en-US" altLang="zh-CN" dirty="0"/>
              <a:t>long</a:t>
            </a:r>
            <a:r>
              <a:rPr lang="zh-CN" altLang="en-US" dirty="0"/>
              <a:t>、</a:t>
            </a:r>
            <a:r>
              <a:rPr lang="en-US" altLang="zh-CN" dirty="0"/>
              <a:t>short</a:t>
            </a:r>
            <a:r>
              <a:rPr lang="zh-CN" altLang="en-US" dirty="0"/>
              <a:t>、</a:t>
            </a:r>
            <a:r>
              <a:rPr lang="en-US" altLang="zh-CN" dirty="0" err="1"/>
              <a:t>int</a:t>
            </a:r>
            <a:r>
              <a:rPr lang="zh-CN" altLang="en-US" dirty="0"/>
              <a:t>、</a:t>
            </a:r>
            <a:r>
              <a:rPr lang="en-US" altLang="zh-CN" dirty="0"/>
              <a:t>float</a:t>
            </a:r>
            <a:r>
              <a:rPr lang="zh-CN" altLang="en-US" dirty="0"/>
              <a:t>、</a:t>
            </a:r>
            <a:r>
              <a:rPr lang="en-US" altLang="zh-CN" dirty="0"/>
              <a:t>double</a:t>
            </a:r>
            <a:r>
              <a:rPr lang="zh-CN" altLang="en-US" dirty="0"/>
              <a:t>、</a:t>
            </a:r>
            <a:r>
              <a:rPr lang="en-US" altLang="zh-CN" dirty="0"/>
              <a:t>reference</a:t>
            </a:r>
            <a:r>
              <a:rPr lang="zh-CN" altLang="en-US" dirty="0"/>
              <a:t>、</a:t>
            </a:r>
            <a:r>
              <a:rPr lang="en-US" altLang="zh-CN" dirty="0" err="1"/>
              <a:t>returnAddress</a:t>
            </a:r>
            <a:r>
              <a:rPr lang="zh-CN" altLang="en-US" dirty="0"/>
              <a:t>，除了 </a:t>
            </a:r>
            <a:r>
              <a:rPr lang="en-US" altLang="zh-CN" dirty="0"/>
              <a:t>long </a:t>
            </a:r>
            <a:r>
              <a:rPr lang="zh-CN" altLang="en-US" dirty="0"/>
              <a:t>和 </a:t>
            </a:r>
            <a:r>
              <a:rPr lang="en-US" altLang="zh-CN" dirty="0"/>
              <a:t>double </a:t>
            </a:r>
            <a:r>
              <a:rPr lang="zh-CN" altLang="en-US" dirty="0"/>
              <a:t>类型以外，所有的变量类型都占用局部变量数组的一个位置。</a:t>
            </a:r>
            <a:r>
              <a:rPr lang="en-US" altLang="zh-CN" dirty="0"/>
              <a:t>long </a:t>
            </a:r>
            <a:r>
              <a:rPr lang="zh-CN" altLang="en-US" dirty="0"/>
              <a:t>和 </a:t>
            </a:r>
            <a:r>
              <a:rPr lang="en-US" altLang="zh-CN" dirty="0"/>
              <a:t>double </a:t>
            </a:r>
            <a:r>
              <a:rPr lang="zh-CN" altLang="en-US" dirty="0"/>
              <a:t>需要占用局部变量数组两个连续的位置，因为它们是 </a:t>
            </a:r>
            <a:r>
              <a:rPr lang="en-US" altLang="zh-CN" dirty="0"/>
              <a:t>64 </a:t>
            </a:r>
            <a:r>
              <a:rPr lang="zh-CN" altLang="en-US" dirty="0"/>
              <a:t>位双精度，其它类型都是 </a:t>
            </a:r>
            <a:r>
              <a:rPr lang="en-US" altLang="zh-CN" dirty="0"/>
              <a:t>32 </a:t>
            </a:r>
            <a:r>
              <a:rPr lang="zh-CN" altLang="en-US" dirty="0"/>
              <a:t>位单精度</a:t>
            </a:r>
            <a:endParaRPr lang="en-US" altLang="zh-CN" dirty="0"/>
          </a:p>
        </p:txBody>
      </p:sp>
    </p:spTree>
    <p:extLst>
      <p:ext uri="{BB962C8B-B14F-4D97-AF65-F5344CB8AC3E}">
        <p14:creationId xmlns:p14="http://schemas.microsoft.com/office/powerpoint/2010/main" val="27936753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t>操作数栈</a:t>
            </a:r>
            <a:endParaRPr lang="zh-CN" altLang="en-US" dirty="0"/>
          </a:p>
        </p:txBody>
      </p:sp>
      <p:sp>
        <p:nvSpPr>
          <p:cNvPr id="4" name="矩形 3"/>
          <p:cNvSpPr/>
          <p:nvPr/>
        </p:nvSpPr>
        <p:spPr>
          <a:xfrm>
            <a:off x="694265" y="991975"/>
            <a:ext cx="10381901" cy="4555093"/>
          </a:xfrm>
          <a:prstGeom prst="rect">
            <a:avLst/>
          </a:prstGeom>
        </p:spPr>
        <p:txBody>
          <a:bodyPr wrap="square">
            <a:spAutoFit/>
          </a:bodyPr>
          <a:lstStyle/>
          <a:p>
            <a:pPr marL="201168" lvl="1" indent="0">
              <a:buNone/>
            </a:pPr>
            <a:r>
              <a:rPr lang="zh-CN" altLang="en-US" dirty="0"/>
              <a:t>方</a:t>
            </a:r>
            <a:r>
              <a:rPr lang="zh-CN" altLang="en-US" sz="1700" dirty="0"/>
              <a:t>法实际运行的工作空间。每个方法都在操作数栈和局部变量数组之间交换数据，并且压入或者弹出其他方法返回的结果。操作数栈所需的最大空间是在编译期确定的。因此，操作数栈的大小也可以在编译期间确定。操作数栈在执行字节码指令过程中被用到，其主要用于保存计算过程的中间结果，同时作为计算过程中变量的临时存储空间。这种方式类似于原生 </a:t>
            </a:r>
            <a:r>
              <a:rPr lang="en-US" altLang="zh-CN" sz="1700" dirty="0"/>
              <a:t>CPU </a:t>
            </a:r>
            <a:r>
              <a:rPr lang="zh-CN" altLang="en-US" sz="1700" dirty="0"/>
              <a:t>寄存器。大部分 </a:t>
            </a:r>
            <a:r>
              <a:rPr lang="en-US" altLang="zh-CN" sz="1700" dirty="0"/>
              <a:t>JVM </a:t>
            </a:r>
            <a:r>
              <a:rPr lang="zh-CN" altLang="en-US" sz="1700" dirty="0"/>
              <a:t>字节码把时间花费在操作数栈的操作上：入栈、出栈、复制、交换、产生消费变量的操作。因此，局部变量数组和操作数栈之间的交换变量指令操作通过字节码频繁执行。</a:t>
            </a:r>
            <a:endParaRPr lang="en-US" altLang="zh-CN" sz="1700" dirty="0"/>
          </a:p>
          <a:p>
            <a:pPr marL="201168" lvl="1" indent="0">
              <a:buNone/>
            </a:pPr>
            <a:r>
              <a:rPr lang="zh-CN" altLang="en-US" sz="1700" dirty="0"/>
              <a:t>本地方法栈</a:t>
            </a:r>
            <a:r>
              <a:rPr lang="en-US" altLang="zh-CN" sz="1700" dirty="0"/>
              <a:t>(Native method stack)</a:t>
            </a:r>
            <a:r>
              <a:rPr lang="zh-CN" altLang="en-US" sz="1700" dirty="0"/>
              <a:t>：供用非</a:t>
            </a:r>
            <a:r>
              <a:rPr lang="en-US" altLang="zh-CN" sz="1700" dirty="0"/>
              <a:t>Java</a:t>
            </a:r>
            <a:r>
              <a:rPr lang="zh-CN" altLang="en-US" sz="1700" dirty="0"/>
              <a:t>语言实现的本地方法的堆栈。换句话说，它是用来调用通过</a:t>
            </a:r>
            <a:r>
              <a:rPr lang="en-US" altLang="zh-CN" sz="1700" dirty="0"/>
              <a:t>JNI(Java Native Interface Java</a:t>
            </a:r>
            <a:r>
              <a:rPr lang="zh-CN" altLang="en-US" sz="1700" dirty="0"/>
              <a:t>本地接口）调用的</a:t>
            </a:r>
            <a:r>
              <a:rPr lang="en-US" altLang="zh-CN" sz="1700" dirty="0"/>
              <a:t>C/C++</a:t>
            </a:r>
            <a:r>
              <a:rPr lang="zh-CN" altLang="en-US" sz="1700" dirty="0"/>
              <a:t>代码。根据具体的语言，一个</a:t>
            </a:r>
            <a:r>
              <a:rPr lang="en-US" altLang="zh-CN" sz="1700" dirty="0"/>
              <a:t>C</a:t>
            </a:r>
            <a:r>
              <a:rPr lang="zh-CN" altLang="en-US" sz="1700" dirty="0"/>
              <a:t>堆栈或者</a:t>
            </a:r>
            <a:r>
              <a:rPr lang="en-US" altLang="zh-CN" sz="1700" dirty="0"/>
              <a:t>C++</a:t>
            </a:r>
            <a:r>
              <a:rPr lang="zh-CN" altLang="en-US" sz="1700" dirty="0"/>
              <a:t>堆栈会被创建</a:t>
            </a:r>
            <a:endParaRPr lang="en-US" altLang="zh-CN" sz="1700" dirty="0"/>
          </a:p>
          <a:p>
            <a:pPr marL="201168" lvl="1" indent="0">
              <a:buNone/>
            </a:pPr>
            <a:endParaRPr lang="en-US" altLang="zh-CN" sz="1700" dirty="0"/>
          </a:p>
          <a:p>
            <a:pPr marL="201168" lvl="1" indent="0">
              <a:buNone/>
            </a:pPr>
            <a:r>
              <a:rPr lang="zh-CN" altLang="en-US" sz="1700" dirty="0"/>
              <a:t>动态链接</a:t>
            </a:r>
            <a:endParaRPr lang="en-US" altLang="zh-CN" sz="1700" dirty="0"/>
          </a:p>
          <a:p>
            <a:pPr marL="201168" lvl="1" indent="0">
              <a:buNone/>
            </a:pPr>
            <a:r>
              <a:rPr lang="en-US" altLang="zh-CN" sz="1700" dirty="0"/>
              <a:t>	</a:t>
            </a:r>
            <a:r>
              <a:rPr lang="zh-CN" altLang="en-US" sz="1700" dirty="0"/>
              <a:t>每个栈帧都有一个运行时常量池的引用。这个引用指向栈帧当前运行方法所在类的常量池。通过这个引用支持动态链接（</a:t>
            </a:r>
            <a:r>
              <a:rPr lang="en-US" altLang="zh-CN" sz="1700" dirty="0"/>
              <a:t>dynamic linking</a:t>
            </a:r>
            <a:r>
              <a:rPr lang="zh-CN" altLang="en-US" sz="1700" dirty="0"/>
              <a:t>）。</a:t>
            </a:r>
            <a:endParaRPr lang="en-US" altLang="zh-CN" sz="1700" dirty="0"/>
          </a:p>
          <a:p>
            <a:pPr marL="201168" lvl="1" indent="0">
              <a:buNone/>
            </a:pPr>
            <a:r>
              <a:rPr lang="en-US" altLang="zh-CN" sz="1700" dirty="0"/>
              <a:t>	</a:t>
            </a:r>
            <a:r>
              <a:rPr lang="zh-CN" altLang="en-US" sz="1700" dirty="0"/>
              <a:t>运行环境包括对指向当前类和当前方法的解释器符号表的指针</a:t>
            </a:r>
            <a:r>
              <a:rPr lang="en-US" altLang="zh-CN" sz="1700" dirty="0"/>
              <a:t>,</a:t>
            </a:r>
            <a:r>
              <a:rPr lang="zh-CN" altLang="en-US" sz="1700" dirty="0"/>
              <a:t>用于支持方法代码的动态链接。方法的</a:t>
            </a:r>
            <a:r>
              <a:rPr lang="en-US" altLang="zh-CN" sz="1700" dirty="0"/>
              <a:t>class </a:t>
            </a:r>
            <a:r>
              <a:rPr lang="zh-CN" altLang="en-US" sz="1700" dirty="0"/>
              <a:t>文件代码在引用要调用的方法和要访问的变量时使用符号。动态链接把符号形式的方法调用翻译成实际方法调用</a:t>
            </a:r>
            <a:r>
              <a:rPr lang="en-US" altLang="zh-CN" sz="1700" dirty="0"/>
              <a:t>,</a:t>
            </a:r>
            <a:r>
              <a:rPr lang="zh-CN" altLang="en-US" sz="1700" dirty="0"/>
              <a:t>装载必要的类以解释还没有定义的符号</a:t>
            </a:r>
            <a:r>
              <a:rPr lang="en-US" altLang="zh-CN" sz="1700" dirty="0"/>
              <a:t>,</a:t>
            </a:r>
            <a:r>
              <a:rPr lang="zh-CN" altLang="en-US" sz="1700" dirty="0"/>
              <a:t>并把变量访问翻译成与这些变量运行时的存储结构相应的偏移地址。动态链接方法和变量使得方法中使用的其它类的变化不会影响到本程序的代码</a:t>
            </a:r>
            <a:r>
              <a:rPr lang="en-US" altLang="zh-CN" sz="1700" dirty="0"/>
              <a:t>.</a:t>
            </a:r>
          </a:p>
        </p:txBody>
      </p:sp>
    </p:spTree>
    <p:extLst>
      <p:ext uri="{BB962C8B-B14F-4D97-AF65-F5344CB8AC3E}">
        <p14:creationId xmlns:p14="http://schemas.microsoft.com/office/powerpoint/2010/main" val="16063620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JVM</a:t>
            </a:r>
            <a:r>
              <a:rPr lang="zh-CN" altLang="en-US" dirty="0" smtClean="0"/>
              <a:t>结构</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dirty="0" smtClean="0"/>
              <a:t>PC</a:t>
            </a:r>
            <a:r>
              <a:rPr lang="zh-CN" altLang="en-US" dirty="0" smtClean="0"/>
              <a:t>计数器</a:t>
            </a:r>
            <a:endParaRPr lang="en-US" altLang="zh-CN" dirty="0" smtClean="0"/>
          </a:p>
          <a:p>
            <a:pPr>
              <a:buFont typeface="Wingdings" panose="05000000000000000000" pitchFamily="2" charset="2"/>
              <a:buChar char="Ø"/>
            </a:pPr>
            <a:r>
              <a:rPr lang="zh-CN" altLang="en-US" dirty="0" smtClean="0"/>
              <a:t>栈</a:t>
            </a:r>
            <a:endParaRPr lang="en-US" altLang="zh-CN" dirty="0" smtClean="0"/>
          </a:p>
          <a:p>
            <a:pPr>
              <a:buFont typeface="Wingdings" panose="05000000000000000000" pitchFamily="2" charset="2"/>
              <a:buChar char="Ø"/>
            </a:pPr>
            <a:r>
              <a:rPr lang="zh-CN" altLang="en-US" dirty="0" smtClean="0"/>
              <a:t>堆</a:t>
            </a:r>
            <a:endParaRPr lang="en-US" altLang="zh-CN" dirty="0" smtClean="0"/>
          </a:p>
          <a:p>
            <a:pPr>
              <a:buFont typeface="Wingdings" panose="05000000000000000000" pitchFamily="2" charset="2"/>
              <a:buChar char="Ø"/>
            </a:pPr>
            <a:r>
              <a:rPr lang="zh-CN" altLang="en-US" dirty="0"/>
              <a:t>方法</a:t>
            </a:r>
            <a:r>
              <a:rPr lang="zh-CN" altLang="en-US" dirty="0" smtClean="0"/>
              <a:t>区</a:t>
            </a:r>
            <a:endParaRPr lang="en-US" altLang="zh-CN" dirty="0" smtClean="0"/>
          </a:p>
          <a:p>
            <a:pPr>
              <a:buFont typeface="Wingdings" panose="05000000000000000000" pitchFamily="2" charset="2"/>
              <a:buChar char="Ø"/>
            </a:pPr>
            <a:r>
              <a:rPr lang="zh-CN" altLang="en-US" dirty="0" smtClean="0"/>
              <a:t>类加载器</a:t>
            </a:r>
            <a:endParaRPr lang="en-US" altLang="zh-CN" dirty="0" smtClean="0"/>
          </a:p>
          <a:p>
            <a:pPr>
              <a:buFont typeface="Wingdings" panose="05000000000000000000" pitchFamily="2" charset="2"/>
              <a:buChar char="Ø"/>
            </a:pPr>
            <a:r>
              <a:rPr lang="zh-CN" altLang="en-US" dirty="0"/>
              <a:t>执行引擎</a:t>
            </a:r>
            <a:endParaRPr lang="en-US" altLang="zh-CN" dirty="0" smtClean="0"/>
          </a:p>
        </p:txBody>
      </p:sp>
    </p:spTree>
    <p:extLst>
      <p:ext uri="{BB962C8B-B14F-4D97-AF65-F5344CB8AC3E}">
        <p14:creationId xmlns:p14="http://schemas.microsoft.com/office/powerpoint/2010/main" val="21512182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返回值</a:t>
            </a:r>
          </a:p>
        </p:txBody>
      </p:sp>
      <p:sp>
        <p:nvSpPr>
          <p:cNvPr id="5" name="文本框 4"/>
          <p:cNvSpPr txBox="1"/>
          <p:nvPr/>
        </p:nvSpPr>
        <p:spPr>
          <a:xfrm>
            <a:off x="636103" y="914400"/>
            <a:ext cx="10742214" cy="5016758"/>
          </a:xfrm>
          <a:prstGeom prst="rect">
            <a:avLst/>
          </a:prstGeom>
          <a:noFill/>
        </p:spPr>
        <p:txBody>
          <a:bodyPr wrap="square" rtlCol="0">
            <a:spAutoFit/>
          </a:bodyPr>
          <a:lstStyle/>
          <a:p>
            <a:r>
              <a:rPr lang="zh-CN" altLang="en-US" sz="1600" dirty="0"/>
              <a:t>正常的方法返回 </a:t>
            </a:r>
            <a:r>
              <a:rPr lang="en-US" altLang="zh-CN" sz="1600" dirty="0"/>
              <a:t>:</a:t>
            </a:r>
            <a:r>
              <a:rPr lang="zh-CN" altLang="en-US" sz="1600" dirty="0"/>
              <a:t>如果当前方法正常地结束了</a:t>
            </a:r>
            <a:r>
              <a:rPr lang="en-US" altLang="zh-CN" sz="1600" dirty="0"/>
              <a:t>,</a:t>
            </a:r>
            <a:r>
              <a:rPr lang="zh-CN" altLang="en-US" sz="1600" dirty="0"/>
              <a:t>在执行了一条具有正确类型的返回指令时</a:t>
            </a:r>
            <a:r>
              <a:rPr lang="en-US" altLang="zh-CN" sz="1600" dirty="0"/>
              <a:t>,</a:t>
            </a:r>
            <a:r>
              <a:rPr lang="zh-CN" altLang="en-US" sz="1600" dirty="0"/>
              <a:t>调用的方法会得到一个返回值。执行环境在正常返回的情况下用于恢复调用者的寄存器</a:t>
            </a:r>
            <a:r>
              <a:rPr lang="en-US" altLang="zh-CN" sz="1600" dirty="0"/>
              <a:t>,</a:t>
            </a:r>
            <a:r>
              <a:rPr lang="zh-CN" altLang="en-US" sz="1600" dirty="0"/>
              <a:t>并把调用者的程序计数器增加一个恰当的数值</a:t>
            </a:r>
            <a:r>
              <a:rPr lang="en-US" altLang="zh-CN" sz="1600" dirty="0"/>
              <a:t>,</a:t>
            </a:r>
            <a:r>
              <a:rPr lang="zh-CN" altLang="en-US" sz="1600" dirty="0"/>
              <a:t>以跳过已执行过的方法调用指令</a:t>
            </a:r>
            <a:r>
              <a:rPr lang="en-US" altLang="zh-CN" sz="1600" dirty="0"/>
              <a:t>,</a:t>
            </a:r>
            <a:r>
              <a:rPr lang="zh-CN" altLang="en-US" sz="1600" dirty="0"/>
              <a:t>然后在调用者的执行环境中继续执行去。 </a:t>
            </a:r>
          </a:p>
          <a:p>
            <a:r>
              <a:rPr lang="zh-CN" altLang="en-US" sz="1600" dirty="0"/>
              <a:t>异常捕捉 </a:t>
            </a:r>
            <a:r>
              <a:rPr lang="en-US" altLang="zh-CN" sz="1600" dirty="0"/>
              <a:t>:</a:t>
            </a:r>
            <a:r>
              <a:rPr lang="zh-CN" altLang="en-US" sz="1600" dirty="0"/>
              <a:t>异常情况在 </a:t>
            </a:r>
            <a:r>
              <a:rPr lang="en-US" altLang="zh-CN" sz="1600" dirty="0"/>
              <a:t>Java </a:t>
            </a:r>
            <a:r>
              <a:rPr lang="zh-CN" altLang="en-US" sz="1600" dirty="0"/>
              <a:t>中被称作 </a:t>
            </a:r>
            <a:r>
              <a:rPr lang="en-US" altLang="zh-CN" sz="1600" dirty="0"/>
              <a:t>Error(</a:t>
            </a:r>
            <a:r>
              <a:rPr lang="zh-CN" altLang="en-US" sz="1600" dirty="0"/>
              <a:t>错误</a:t>
            </a:r>
            <a:r>
              <a:rPr lang="en-US" altLang="zh-CN" sz="1600" dirty="0"/>
              <a:t>)</a:t>
            </a:r>
            <a:r>
              <a:rPr lang="zh-CN" altLang="en-US" sz="1600" dirty="0"/>
              <a:t>或 </a:t>
            </a:r>
            <a:r>
              <a:rPr lang="en-US" altLang="zh-CN" sz="1600" dirty="0"/>
              <a:t>Exception(</a:t>
            </a:r>
            <a:r>
              <a:rPr lang="zh-CN" altLang="en-US" sz="1600" dirty="0"/>
              <a:t>异常</a:t>
            </a:r>
            <a:r>
              <a:rPr lang="en-US" altLang="zh-CN" sz="1600" dirty="0"/>
              <a:t>),</a:t>
            </a:r>
            <a:r>
              <a:rPr lang="zh-CN" altLang="en-US" sz="1600" dirty="0"/>
              <a:t>是 </a:t>
            </a:r>
            <a:r>
              <a:rPr lang="en-US" altLang="zh-CN" sz="1600" dirty="0" err="1"/>
              <a:t>Throwable</a:t>
            </a:r>
            <a:r>
              <a:rPr lang="en-US" altLang="zh-CN" sz="1600" dirty="0"/>
              <a:t> </a:t>
            </a:r>
            <a:r>
              <a:rPr lang="zh-CN" altLang="en-US" sz="1600" dirty="0"/>
              <a:t>类的子类</a:t>
            </a:r>
            <a:r>
              <a:rPr lang="en-US" altLang="zh-CN" sz="1600" dirty="0"/>
              <a:t>,</a:t>
            </a:r>
          </a:p>
          <a:p>
            <a:r>
              <a:rPr lang="zh-CN" altLang="en-US" sz="1600" dirty="0"/>
              <a:t>在程序中的原因是</a:t>
            </a:r>
            <a:r>
              <a:rPr lang="en-US" altLang="zh-CN" sz="1600" dirty="0"/>
              <a:t>:</a:t>
            </a:r>
          </a:p>
          <a:p>
            <a:pPr lvl="1"/>
            <a:r>
              <a:rPr lang="en-US" altLang="zh-CN" sz="1600" dirty="0"/>
              <a:t>①</a:t>
            </a:r>
            <a:r>
              <a:rPr lang="zh-CN" altLang="en-US" sz="1600" dirty="0"/>
              <a:t>动态链接错</a:t>
            </a:r>
            <a:r>
              <a:rPr lang="en-US" altLang="zh-CN" sz="1600" dirty="0"/>
              <a:t>,</a:t>
            </a:r>
            <a:r>
              <a:rPr lang="zh-CN" altLang="en-US" sz="1600" dirty="0"/>
              <a:t>如无法找到所需的 </a:t>
            </a:r>
            <a:r>
              <a:rPr lang="en-US" altLang="zh-CN" sz="1600" dirty="0"/>
              <a:t>class </a:t>
            </a:r>
            <a:r>
              <a:rPr lang="zh-CN" altLang="en-US" sz="1600" dirty="0" smtClean="0"/>
              <a:t>。</a:t>
            </a:r>
            <a:endParaRPr lang="zh-CN" altLang="en-US" sz="1600" dirty="0"/>
          </a:p>
          <a:p>
            <a:pPr lvl="1"/>
            <a:r>
              <a:rPr lang="zh-CN" altLang="en-US" sz="1600" dirty="0"/>
              <a:t>②运行时错</a:t>
            </a:r>
            <a:r>
              <a:rPr lang="en-US" altLang="zh-CN" sz="1600" dirty="0"/>
              <a:t>,</a:t>
            </a:r>
            <a:r>
              <a:rPr lang="zh-CN" altLang="en-US" sz="1600" dirty="0"/>
              <a:t>如对一个空指针的引用。程序使用了 </a:t>
            </a:r>
            <a:r>
              <a:rPr lang="en-US" altLang="zh-CN" sz="1600" dirty="0"/>
              <a:t>throw </a:t>
            </a:r>
            <a:r>
              <a:rPr lang="zh-CN" altLang="en-US" sz="1600" dirty="0"/>
              <a:t>语句</a:t>
            </a:r>
            <a:r>
              <a:rPr lang="zh-CN" altLang="en-US" sz="1600" dirty="0" smtClean="0"/>
              <a:t>。</a:t>
            </a:r>
            <a:endParaRPr lang="en-US" altLang="zh-CN" sz="1600" dirty="0" smtClean="0"/>
          </a:p>
          <a:p>
            <a:pPr lvl="1"/>
            <a:r>
              <a:rPr lang="zh-CN" altLang="en-US" sz="1600" dirty="0" smtClean="0"/>
              <a:t> </a:t>
            </a:r>
            <a:endParaRPr lang="zh-CN" altLang="en-US" sz="1600" dirty="0"/>
          </a:p>
          <a:p>
            <a:r>
              <a:rPr lang="zh-CN" altLang="en-US" sz="1600" dirty="0"/>
              <a:t>当异常发生时</a:t>
            </a:r>
            <a:r>
              <a:rPr lang="en-US" altLang="zh-CN" sz="1600" dirty="0"/>
              <a:t>,Java </a:t>
            </a:r>
            <a:r>
              <a:rPr lang="zh-CN" altLang="en-US" sz="1600" dirty="0"/>
              <a:t>虚拟机采取如下措施</a:t>
            </a:r>
            <a:r>
              <a:rPr lang="en-US" altLang="zh-CN" sz="1600" dirty="0"/>
              <a:t>: </a:t>
            </a:r>
          </a:p>
          <a:p>
            <a:r>
              <a:rPr lang="en-US" altLang="zh-CN" sz="1600" dirty="0" smtClean="0"/>
              <a:t>	</a:t>
            </a:r>
            <a:r>
              <a:rPr lang="zh-CN" altLang="en-US" sz="1600" dirty="0" smtClean="0"/>
              <a:t>检查</a:t>
            </a:r>
            <a:r>
              <a:rPr lang="zh-CN" altLang="en-US" sz="1600" dirty="0"/>
              <a:t>与当前方法相联系的 </a:t>
            </a:r>
            <a:r>
              <a:rPr lang="en-US" altLang="zh-CN" sz="1600" dirty="0"/>
              <a:t>catch </a:t>
            </a:r>
            <a:r>
              <a:rPr lang="zh-CN" altLang="en-US" sz="1600" dirty="0"/>
              <a:t>子句表。每个 </a:t>
            </a:r>
            <a:r>
              <a:rPr lang="en-US" altLang="zh-CN" sz="1600" dirty="0"/>
              <a:t>catch </a:t>
            </a:r>
            <a:r>
              <a:rPr lang="zh-CN" altLang="en-US" sz="1600" dirty="0"/>
              <a:t>子句包含其有效指令范围</a:t>
            </a:r>
            <a:r>
              <a:rPr lang="en-US" altLang="zh-CN" sz="1600" dirty="0"/>
              <a:t>,</a:t>
            </a:r>
            <a:r>
              <a:rPr lang="zh-CN" altLang="en-US" sz="1600" dirty="0"/>
              <a:t>能够处理的异常类型</a:t>
            </a:r>
            <a:r>
              <a:rPr lang="en-US" altLang="zh-CN" sz="1600" dirty="0"/>
              <a:t>,</a:t>
            </a:r>
            <a:r>
              <a:rPr lang="zh-CN" altLang="en-US" sz="1600" dirty="0"/>
              <a:t>以及处理异常的代码块地址。 </a:t>
            </a:r>
          </a:p>
          <a:p>
            <a:r>
              <a:rPr lang="en-US" altLang="zh-CN" sz="1600" dirty="0" smtClean="0"/>
              <a:t>	</a:t>
            </a:r>
            <a:r>
              <a:rPr lang="zh-CN" altLang="en-US" sz="1600" dirty="0" smtClean="0"/>
              <a:t>与</a:t>
            </a:r>
            <a:r>
              <a:rPr lang="zh-CN" altLang="en-US" sz="1600" dirty="0"/>
              <a:t>异常相匹配的 </a:t>
            </a:r>
            <a:r>
              <a:rPr lang="en-US" altLang="zh-CN" sz="1600" dirty="0"/>
              <a:t>catch </a:t>
            </a:r>
            <a:r>
              <a:rPr lang="zh-CN" altLang="en-US" sz="1600" dirty="0"/>
              <a:t>子句应该符合下面的条件</a:t>
            </a:r>
            <a:r>
              <a:rPr lang="en-US" altLang="zh-CN" sz="1600" dirty="0"/>
              <a:t>:</a:t>
            </a:r>
            <a:r>
              <a:rPr lang="zh-CN" altLang="en-US" sz="1600" dirty="0"/>
              <a:t>造成异常的指令在其指令范围之内</a:t>
            </a:r>
            <a:r>
              <a:rPr lang="en-US" altLang="zh-CN" sz="1600" dirty="0"/>
              <a:t>,</a:t>
            </a:r>
            <a:r>
              <a:rPr lang="zh-CN" altLang="en-US" sz="1600" dirty="0"/>
              <a:t>发生的异常类型是其能处理的异常类型的子类型。如果找到了匹配的 </a:t>
            </a:r>
            <a:r>
              <a:rPr lang="en-US" altLang="zh-CN" sz="1600" dirty="0"/>
              <a:t>catch </a:t>
            </a:r>
            <a:r>
              <a:rPr lang="zh-CN" altLang="en-US" sz="1600" dirty="0"/>
              <a:t>子句</a:t>
            </a:r>
            <a:r>
              <a:rPr lang="en-US" altLang="zh-CN" sz="1600" dirty="0"/>
              <a:t>,</a:t>
            </a:r>
            <a:r>
              <a:rPr lang="zh-CN" altLang="en-US" sz="1600" dirty="0"/>
              <a:t>那么系统转移到指定的异常处理块处执行</a:t>
            </a:r>
            <a:r>
              <a:rPr lang="en-US" altLang="zh-CN" sz="1600" dirty="0"/>
              <a:t>;</a:t>
            </a:r>
            <a:r>
              <a:rPr lang="zh-CN" altLang="en-US" sz="1600" dirty="0"/>
              <a:t>如果没有找到异常处理块</a:t>
            </a:r>
            <a:r>
              <a:rPr lang="en-US" altLang="zh-CN" sz="1600" dirty="0"/>
              <a:t>,</a:t>
            </a:r>
            <a:r>
              <a:rPr lang="zh-CN" altLang="en-US" sz="1600" dirty="0"/>
              <a:t>重复寻找匹配的 </a:t>
            </a:r>
            <a:r>
              <a:rPr lang="en-US" altLang="zh-CN" sz="1600" dirty="0"/>
              <a:t>catch </a:t>
            </a:r>
            <a:r>
              <a:rPr lang="zh-CN" altLang="en-US" sz="1600" dirty="0"/>
              <a:t>子句的过程</a:t>
            </a:r>
            <a:r>
              <a:rPr lang="en-US" altLang="zh-CN" sz="1600" dirty="0"/>
              <a:t>,</a:t>
            </a:r>
            <a:r>
              <a:rPr lang="zh-CN" altLang="en-US" sz="1600" dirty="0"/>
              <a:t>直到当前方法的所有嵌套的 </a:t>
            </a:r>
            <a:r>
              <a:rPr lang="en-US" altLang="zh-CN" sz="1600" dirty="0"/>
              <a:t>catch </a:t>
            </a:r>
            <a:r>
              <a:rPr lang="zh-CN" altLang="en-US" sz="1600" dirty="0"/>
              <a:t>子句都被检查过。</a:t>
            </a:r>
          </a:p>
          <a:p>
            <a:r>
              <a:rPr lang="zh-CN" altLang="en-US" sz="1600" dirty="0"/>
              <a:t>由于虚拟机从第一个匹配的 </a:t>
            </a:r>
            <a:r>
              <a:rPr lang="en-US" altLang="zh-CN" sz="1600" dirty="0"/>
              <a:t>catch </a:t>
            </a:r>
            <a:r>
              <a:rPr lang="zh-CN" altLang="en-US" sz="1600" dirty="0"/>
              <a:t>子句处继续执行</a:t>
            </a:r>
            <a:r>
              <a:rPr lang="en-US" altLang="zh-CN" sz="1600" dirty="0"/>
              <a:t>,</a:t>
            </a:r>
            <a:r>
              <a:rPr lang="zh-CN" altLang="en-US" sz="1600" dirty="0"/>
              <a:t>所以 </a:t>
            </a:r>
            <a:r>
              <a:rPr lang="en-US" altLang="zh-CN" sz="1600" dirty="0"/>
              <a:t>catch </a:t>
            </a:r>
            <a:r>
              <a:rPr lang="zh-CN" altLang="en-US" sz="1600" dirty="0"/>
              <a:t>子句表中的顺序是很重要的。因为 </a:t>
            </a:r>
            <a:r>
              <a:rPr lang="en-US" altLang="zh-CN" sz="1600" dirty="0"/>
              <a:t>Java</a:t>
            </a:r>
            <a:r>
              <a:rPr lang="zh-CN" altLang="en-US" sz="1600" dirty="0"/>
              <a:t>代码是结构化的</a:t>
            </a:r>
            <a:r>
              <a:rPr lang="en-US" altLang="zh-CN" sz="1600" dirty="0"/>
              <a:t>,</a:t>
            </a:r>
            <a:r>
              <a:rPr lang="zh-CN" altLang="en-US" sz="1600" dirty="0"/>
              <a:t>因此总可以把某个方法的所有的异常处理器都按序排列到一个表中</a:t>
            </a:r>
            <a:r>
              <a:rPr lang="en-US" altLang="zh-CN" sz="1600" dirty="0"/>
              <a:t>,</a:t>
            </a:r>
            <a:r>
              <a:rPr lang="zh-CN" altLang="en-US" sz="1600" dirty="0"/>
              <a:t>对任意可能的程序计数器的值</a:t>
            </a:r>
            <a:r>
              <a:rPr lang="en-US" altLang="zh-CN" sz="1600" dirty="0"/>
              <a:t>,</a:t>
            </a:r>
            <a:r>
              <a:rPr lang="zh-CN" altLang="en-US" sz="1600" dirty="0"/>
              <a:t>都可以用线性的顺序找到合适的异常处理块</a:t>
            </a:r>
            <a:r>
              <a:rPr lang="en-US" altLang="zh-CN" sz="1600" dirty="0"/>
              <a:t>,</a:t>
            </a:r>
            <a:r>
              <a:rPr lang="zh-CN" altLang="en-US" sz="1600" dirty="0"/>
              <a:t>以处理在该程序计数器值下发生的异常情况。 </a:t>
            </a:r>
          </a:p>
          <a:p>
            <a:r>
              <a:rPr lang="zh-CN" altLang="en-US" sz="1600" dirty="0"/>
              <a:t>如果找不到匹配的</a:t>
            </a:r>
            <a:r>
              <a:rPr lang="en-US" altLang="zh-CN" sz="1600" dirty="0"/>
              <a:t>catch </a:t>
            </a:r>
            <a:r>
              <a:rPr lang="zh-CN" altLang="en-US" sz="1600" dirty="0"/>
              <a:t>子句</a:t>
            </a:r>
            <a:r>
              <a:rPr lang="en-US" altLang="zh-CN" sz="1600" dirty="0"/>
              <a:t>,</a:t>
            </a:r>
            <a:r>
              <a:rPr lang="zh-CN" altLang="en-US" sz="1600" dirty="0"/>
              <a:t>那么当前方法得到一个</a:t>
            </a:r>
            <a:r>
              <a:rPr lang="en-US" altLang="zh-CN" sz="1600" dirty="0"/>
              <a:t>"</a:t>
            </a:r>
            <a:r>
              <a:rPr lang="zh-CN" altLang="en-US" sz="1600" dirty="0"/>
              <a:t>未截获异常</a:t>
            </a:r>
            <a:r>
              <a:rPr lang="en-US" altLang="zh-CN" sz="1600" dirty="0"/>
              <a:t>"</a:t>
            </a:r>
            <a:r>
              <a:rPr lang="zh-CN" altLang="en-US" sz="1600" dirty="0"/>
              <a:t>的结果并返回到当前方法的调用者</a:t>
            </a:r>
            <a:r>
              <a:rPr lang="en-US" altLang="zh-CN" sz="1600" dirty="0"/>
              <a:t>,</a:t>
            </a:r>
            <a:r>
              <a:rPr lang="zh-CN" altLang="en-US" sz="1600" dirty="0"/>
              <a:t>好像异常刚刚在其调用者中发生一样。如果在调用者中仍然没有找到相应的异常处理块</a:t>
            </a:r>
            <a:r>
              <a:rPr lang="en-US" altLang="zh-CN" sz="1600" dirty="0"/>
              <a:t>,</a:t>
            </a:r>
            <a:r>
              <a:rPr lang="zh-CN" altLang="en-US" sz="1600" dirty="0"/>
              <a:t>那么这种错误将被传播下去。如果错误被传播到最顶层</a:t>
            </a:r>
            <a:r>
              <a:rPr lang="en-US" altLang="zh-CN" sz="1600" dirty="0"/>
              <a:t>,</a:t>
            </a:r>
            <a:r>
              <a:rPr lang="zh-CN" altLang="en-US" sz="1600" dirty="0"/>
              <a:t>那么系统将调用一个缺省的异常处理块。</a:t>
            </a:r>
          </a:p>
        </p:txBody>
      </p:sp>
    </p:spTree>
    <p:extLst>
      <p:ext uri="{BB962C8B-B14F-4D97-AF65-F5344CB8AC3E}">
        <p14:creationId xmlns:p14="http://schemas.microsoft.com/office/powerpoint/2010/main" val="42405220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堆</a:t>
            </a:r>
            <a:endParaRPr lang="zh-CN" altLang="en-US" dirty="0"/>
          </a:p>
        </p:txBody>
      </p:sp>
      <p:sp>
        <p:nvSpPr>
          <p:cNvPr id="3" name="内容占位符 2"/>
          <p:cNvSpPr>
            <a:spLocks noGrp="1"/>
          </p:cNvSpPr>
          <p:nvPr>
            <p:ph idx="1"/>
          </p:nvPr>
        </p:nvSpPr>
        <p:spPr/>
        <p:txBody>
          <a:bodyPr>
            <a:normAutofit lnSpcReduction="10000"/>
          </a:bodyPr>
          <a:lstStyle/>
          <a:p>
            <a:pPr marL="201168" lvl="1" indent="0">
              <a:buNone/>
            </a:pPr>
            <a:r>
              <a:rPr lang="zh-CN" altLang="en-US" dirty="0" smtClean="0"/>
              <a:t>堆</a:t>
            </a:r>
            <a:r>
              <a:rPr lang="zh-CN" altLang="en-US" dirty="0"/>
              <a:t>被用来在运行时分配类实例、数组。不能在栈上存储数组和</a:t>
            </a:r>
            <a:r>
              <a:rPr lang="zh-CN" altLang="en-US" dirty="0" smtClean="0"/>
              <a:t>对象（逃逸分析和标量替换除外）。</a:t>
            </a:r>
            <a:r>
              <a:rPr lang="zh-CN" altLang="en-US" dirty="0"/>
              <a:t>因为栈帧被设计为创建以后无法调整大小。栈帧只存储指向堆中对象或数组的引用。与局部变量数组（每个栈帧中的）中的原始类型和引用类型不同，对象总是存储在堆上以便在方法结束时不会被移除。对象只能由垃圾回收器移</a:t>
            </a:r>
            <a:r>
              <a:rPr lang="zh-CN" altLang="en-US" dirty="0" smtClean="0"/>
              <a:t>除。</a:t>
            </a:r>
            <a:endParaRPr lang="en-US" altLang="zh-CN" dirty="0" smtClean="0"/>
          </a:p>
          <a:p>
            <a:pPr marL="201168" lvl="1" indent="0">
              <a:buNone/>
            </a:pPr>
            <a:r>
              <a:rPr lang="zh-CN" altLang="en-US" dirty="0"/>
              <a:t>为了支持垃圾回收机制，堆被分为了下面三个</a:t>
            </a:r>
            <a:r>
              <a:rPr lang="zh-CN" altLang="en-US" dirty="0" smtClean="0"/>
              <a:t>区域：</a:t>
            </a:r>
            <a:endParaRPr lang="en-US" altLang="zh-CN" dirty="0" smtClean="0"/>
          </a:p>
          <a:p>
            <a:pPr lvl="2"/>
            <a:r>
              <a:rPr lang="zh-CN" altLang="en-US" dirty="0"/>
              <a:t>新生代</a:t>
            </a:r>
          </a:p>
          <a:p>
            <a:pPr lvl="3"/>
            <a:r>
              <a:rPr lang="zh-CN" altLang="en-US" dirty="0"/>
              <a:t>经常被分为 </a:t>
            </a:r>
            <a:r>
              <a:rPr lang="en-US" altLang="zh-CN" dirty="0"/>
              <a:t>Eden </a:t>
            </a:r>
            <a:r>
              <a:rPr lang="zh-CN" altLang="en-US" dirty="0"/>
              <a:t>和 </a:t>
            </a:r>
            <a:r>
              <a:rPr lang="zh-CN" altLang="en-US" dirty="0" smtClean="0"/>
              <a:t>两个</a:t>
            </a:r>
            <a:r>
              <a:rPr lang="en-US" altLang="zh-CN" dirty="0" smtClean="0"/>
              <a:t>Survivor</a:t>
            </a:r>
            <a:endParaRPr lang="en-US" altLang="zh-CN" dirty="0"/>
          </a:p>
          <a:p>
            <a:pPr lvl="2"/>
            <a:r>
              <a:rPr lang="zh-CN" altLang="en-US" dirty="0"/>
              <a:t>老年代</a:t>
            </a:r>
          </a:p>
          <a:p>
            <a:pPr lvl="2"/>
            <a:r>
              <a:rPr lang="zh-CN" altLang="en-US" dirty="0"/>
              <a:t>永久</a:t>
            </a:r>
            <a:r>
              <a:rPr lang="zh-CN" altLang="en-US" dirty="0" smtClean="0"/>
              <a:t>代</a:t>
            </a:r>
            <a:endParaRPr lang="en-US" altLang="zh-CN" dirty="0" smtClean="0"/>
          </a:p>
          <a:p>
            <a:pPr lvl="1"/>
            <a:r>
              <a:rPr lang="zh-CN" altLang="en-US" dirty="0"/>
              <a:t>内存</a:t>
            </a:r>
            <a:r>
              <a:rPr lang="zh-CN" altLang="en-US" dirty="0" smtClean="0"/>
              <a:t>管理</a:t>
            </a:r>
            <a:endParaRPr lang="en-US" altLang="zh-CN" dirty="0" smtClean="0"/>
          </a:p>
          <a:p>
            <a:pPr lvl="2"/>
            <a:r>
              <a:rPr lang="zh-CN" altLang="en-US" dirty="0"/>
              <a:t>对象和数组永远不会显式回收，而是由垃圾回收器自动回收。通常，过程是这样的</a:t>
            </a:r>
            <a:r>
              <a:rPr lang="zh-CN" altLang="en-US" dirty="0" smtClean="0"/>
              <a:t>：</a:t>
            </a:r>
            <a:endParaRPr lang="zh-CN" altLang="en-US" dirty="0"/>
          </a:p>
          <a:p>
            <a:pPr marL="909828" lvl="3" indent="-342900">
              <a:buFont typeface="+mj-lt"/>
              <a:buAutoNum type="arabicPeriod"/>
            </a:pPr>
            <a:r>
              <a:rPr lang="en-US" altLang="zh-CN" dirty="0" smtClean="0"/>
              <a:t>Minor</a:t>
            </a:r>
            <a:r>
              <a:rPr lang="zh-CN" altLang="en-US" dirty="0"/>
              <a:t>垃圾回收将发生在新生代。依旧存活的对象将从 </a:t>
            </a:r>
            <a:r>
              <a:rPr lang="en-US" altLang="zh-CN" dirty="0"/>
              <a:t>eden </a:t>
            </a:r>
            <a:r>
              <a:rPr lang="zh-CN" altLang="en-US" dirty="0"/>
              <a:t>区移到 </a:t>
            </a:r>
            <a:r>
              <a:rPr lang="en-US" altLang="zh-CN" dirty="0"/>
              <a:t>survivor </a:t>
            </a:r>
            <a:r>
              <a:rPr lang="zh-CN" altLang="en-US" dirty="0"/>
              <a:t>区。</a:t>
            </a:r>
          </a:p>
          <a:p>
            <a:pPr marL="909828" lvl="3" indent="-342900">
              <a:buFont typeface="+mj-lt"/>
              <a:buAutoNum type="arabicPeriod"/>
            </a:pPr>
            <a:r>
              <a:rPr lang="en-US" altLang="zh-CN" dirty="0"/>
              <a:t>Major</a:t>
            </a:r>
            <a:r>
              <a:rPr lang="zh-CN" altLang="en-US" dirty="0"/>
              <a:t>垃圾回收一般会导致应用进程暂停，它将在三个区内移动对象。仍然存活的对象将被从新生代移动到老年代。</a:t>
            </a:r>
          </a:p>
          <a:p>
            <a:pPr marL="909828" lvl="3" indent="-342900">
              <a:buFont typeface="+mj-lt"/>
              <a:buAutoNum type="arabicPeriod"/>
            </a:pPr>
            <a:r>
              <a:rPr lang="zh-CN" altLang="en-US" dirty="0" smtClean="0"/>
              <a:t>当老年代</a:t>
            </a:r>
            <a:r>
              <a:rPr lang="zh-CN" altLang="en-US" dirty="0"/>
              <a:t>空间</a:t>
            </a:r>
            <a:r>
              <a:rPr lang="zh-CN" altLang="en-US" dirty="0" smtClean="0"/>
              <a:t>不足进行回收</a:t>
            </a:r>
            <a:r>
              <a:rPr lang="en-US" altLang="zh-CN" dirty="0" smtClean="0"/>
              <a:t>(FULL GC)</a:t>
            </a:r>
            <a:endParaRPr lang="zh-CN" altLang="en-US" dirty="0" smtClean="0"/>
          </a:p>
          <a:p>
            <a:pPr lvl="1"/>
            <a:endParaRPr lang="zh-CN" altLang="en-US" dirty="0"/>
          </a:p>
          <a:p>
            <a:pPr marL="201168" lvl="1" indent="0">
              <a:buNone/>
            </a:pPr>
            <a:endParaRPr lang="en-US" altLang="zh-CN" dirty="0" smtClean="0"/>
          </a:p>
          <a:p>
            <a:pPr marL="201168" lvl="1" indent="0">
              <a:buNone/>
            </a:pPr>
            <a:endParaRPr lang="zh-CN" altLang="en-US" dirty="0"/>
          </a:p>
        </p:txBody>
      </p:sp>
    </p:spTree>
    <p:extLst>
      <p:ext uri="{BB962C8B-B14F-4D97-AF65-F5344CB8AC3E}">
        <p14:creationId xmlns:p14="http://schemas.microsoft.com/office/powerpoint/2010/main" val="16181495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Tenured</a:t>
            </a:r>
            <a:r>
              <a:rPr lang="zh-CN" altLang="en-US" dirty="0"/>
              <a:t>回收条件</a:t>
            </a:r>
          </a:p>
        </p:txBody>
      </p:sp>
      <p:sp>
        <p:nvSpPr>
          <p:cNvPr id="3" name="矩形 2"/>
          <p:cNvSpPr/>
          <p:nvPr/>
        </p:nvSpPr>
        <p:spPr>
          <a:xfrm>
            <a:off x="694266" y="961575"/>
            <a:ext cx="10572732" cy="5078313"/>
          </a:xfrm>
          <a:prstGeom prst="rect">
            <a:avLst/>
          </a:prstGeom>
        </p:spPr>
        <p:txBody>
          <a:bodyPr wrap="square">
            <a:spAutoFit/>
          </a:bodyPr>
          <a:lstStyle/>
          <a:p>
            <a:r>
              <a:rPr lang="en-US" altLang="zh-CN" b="1" dirty="0">
                <a:solidFill>
                  <a:srgbClr val="FF0000"/>
                </a:solidFill>
              </a:rPr>
              <a:t>1</a:t>
            </a:r>
            <a:r>
              <a:rPr lang="zh-CN" altLang="en-US" b="1" dirty="0">
                <a:solidFill>
                  <a:srgbClr val="FF0000"/>
                </a:solidFill>
              </a:rPr>
              <a:t>、</a:t>
            </a:r>
            <a:r>
              <a:rPr lang="en-US" altLang="zh-CN" b="1" dirty="0" err="1">
                <a:solidFill>
                  <a:srgbClr val="FF0000"/>
                </a:solidFill>
              </a:rPr>
              <a:t>System.gc</a:t>
            </a:r>
            <a:r>
              <a:rPr lang="en-US" altLang="zh-CN" b="1" dirty="0">
                <a:solidFill>
                  <a:srgbClr val="FF0000"/>
                </a:solidFill>
              </a:rPr>
              <a:t>()</a:t>
            </a:r>
            <a:r>
              <a:rPr lang="zh-CN" altLang="en-US" b="1" dirty="0">
                <a:solidFill>
                  <a:srgbClr val="FF0000"/>
                </a:solidFill>
              </a:rPr>
              <a:t>方法的调用</a:t>
            </a:r>
          </a:p>
          <a:p>
            <a:r>
              <a:rPr lang="zh-CN" altLang="en-US" dirty="0"/>
              <a:t> 此方法的调用是建议</a:t>
            </a:r>
            <a:r>
              <a:rPr lang="en-US" altLang="zh-CN" dirty="0"/>
              <a:t>JVM</a:t>
            </a:r>
            <a:r>
              <a:rPr lang="zh-CN" altLang="en-US" dirty="0"/>
              <a:t>进行</a:t>
            </a:r>
            <a:r>
              <a:rPr lang="en-US" altLang="zh-CN" dirty="0"/>
              <a:t>Full GC,</a:t>
            </a:r>
            <a:r>
              <a:rPr lang="zh-CN" altLang="en-US" dirty="0"/>
              <a:t>虽然只是建议而非一定</a:t>
            </a:r>
            <a:r>
              <a:rPr lang="en-US" altLang="zh-CN" dirty="0"/>
              <a:t>,</a:t>
            </a:r>
            <a:r>
              <a:rPr lang="zh-CN" altLang="en-US" dirty="0"/>
              <a:t>但很多情况下它会触发 </a:t>
            </a:r>
            <a:r>
              <a:rPr lang="en-US" altLang="zh-CN" dirty="0"/>
              <a:t>Full GC,</a:t>
            </a:r>
            <a:r>
              <a:rPr lang="zh-CN" altLang="en-US" dirty="0"/>
              <a:t>从而增加</a:t>
            </a:r>
            <a:r>
              <a:rPr lang="en-US" altLang="zh-CN" dirty="0"/>
              <a:t>Full GC</a:t>
            </a:r>
            <a:r>
              <a:rPr lang="zh-CN" altLang="en-US" dirty="0"/>
              <a:t>的频率</a:t>
            </a:r>
            <a:r>
              <a:rPr lang="en-US" altLang="zh-CN" dirty="0"/>
              <a:t>,</a:t>
            </a:r>
            <a:r>
              <a:rPr lang="zh-CN" altLang="en-US" dirty="0"/>
              <a:t>也即增加了间歇性停顿的次数。强烈影响系建议能不使用此方法就别使用，让虚拟机自己去管理它的内存，可通过通过</a:t>
            </a:r>
            <a:r>
              <a:rPr lang="en-US" altLang="zh-CN" dirty="0"/>
              <a:t>-XX:+ </a:t>
            </a:r>
            <a:r>
              <a:rPr lang="en-US" altLang="zh-CN" dirty="0" err="1"/>
              <a:t>DisableExplicitGC</a:t>
            </a:r>
            <a:r>
              <a:rPr lang="zh-CN" altLang="en-US" dirty="0"/>
              <a:t>来禁止</a:t>
            </a:r>
            <a:r>
              <a:rPr lang="en-US" altLang="zh-CN" dirty="0"/>
              <a:t>RMI</a:t>
            </a:r>
            <a:r>
              <a:rPr lang="zh-CN" altLang="en-US" dirty="0"/>
              <a:t>调用</a:t>
            </a:r>
            <a:r>
              <a:rPr lang="en-US" altLang="zh-CN" dirty="0" err="1"/>
              <a:t>System.gc</a:t>
            </a:r>
            <a:r>
              <a:rPr lang="zh-CN" altLang="en-US" dirty="0" smtClean="0"/>
              <a:t>。</a:t>
            </a:r>
            <a:endParaRPr lang="en-US" altLang="zh-CN" dirty="0" smtClean="0"/>
          </a:p>
          <a:p>
            <a:pPr indent="-256032"/>
            <a:r>
              <a:rPr lang="en-US" altLang="zh-CN" b="1" dirty="0">
                <a:solidFill>
                  <a:srgbClr val="FF0000"/>
                </a:solidFill>
              </a:rPr>
              <a:t>2</a:t>
            </a:r>
            <a:r>
              <a:rPr lang="zh-CN" altLang="en-US" b="1" dirty="0">
                <a:solidFill>
                  <a:srgbClr val="FF0000"/>
                </a:solidFill>
              </a:rPr>
              <a:t>、老年代代空间不足</a:t>
            </a:r>
          </a:p>
          <a:p>
            <a:pPr indent="-256032"/>
            <a:r>
              <a:rPr lang="zh-CN" altLang="en-US" dirty="0"/>
              <a:t>老年代空间只有在新生代对象转入及创建为大对象、大数组时才会出现不足的现象，当执行</a:t>
            </a:r>
            <a:r>
              <a:rPr lang="en-US" altLang="zh-CN" dirty="0"/>
              <a:t>Full GC</a:t>
            </a:r>
            <a:r>
              <a:rPr lang="zh-CN" altLang="en-US" dirty="0"/>
              <a:t>后空间仍然不足，则抛出如下错误：</a:t>
            </a:r>
            <a:r>
              <a:rPr lang="en-US" altLang="zh-CN" dirty="0" err="1">
                <a:hlinkClick r:id="rId2" tooltip="Java EE知识库"/>
              </a:rPr>
              <a:t>Java</a:t>
            </a:r>
            <a:r>
              <a:rPr lang="en-US" altLang="zh-CN" dirty="0" err="1"/>
              <a:t>.lang.OutOfMemoryError</a:t>
            </a:r>
            <a:r>
              <a:rPr lang="en-US" altLang="zh-CN" dirty="0"/>
              <a:t>: Java heap space </a:t>
            </a:r>
            <a:br>
              <a:rPr lang="en-US" altLang="zh-CN" dirty="0"/>
            </a:br>
            <a:r>
              <a:rPr lang="zh-CN" altLang="en-US" dirty="0"/>
              <a:t>为避免以上两种状况引起的</a:t>
            </a:r>
            <a:r>
              <a:rPr lang="en-US" altLang="zh-CN" dirty="0"/>
              <a:t>Full GC</a:t>
            </a:r>
            <a:r>
              <a:rPr lang="zh-CN" altLang="en-US" dirty="0"/>
              <a:t>，调优时应尽量做到让对象在</a:t>
            </a:r>
            <a:r>
              <a:rPr lang="en-US" altLang="zh-CN" dirty="0"/>
              <a:t>Minor GC</a:t>
            </a:r>
            <a:r>
              <a:rPr lang="zh-CN" altLang="en-US" dirty="0"/>
              <a:t>阶段被回收、让对象在新生代多存活一段时间及不要创建过大的对象及</a:t>
            </a:r>
            <a:r>
              <a:rPr lang="zh-CN" altLang="en-US" dirty="0" smtClean="0"/>
              <a:t>数组</a:t>
            </a:r>
            <a:endParaRPr lang="en-US" altLang="zh-CN" dirty="0" smtClean="0"/>
          </a:p>
          <a:p>
            <a:pPr indent="-256032"/>
            <a:r>
              <a:rPr lang="en-US" altLang="zh-CN" b="1" dirty="0">
                <a:solidFill>
                  <a:srgbClr val="FF0000"/>
                </a:solidFill>
              </a:rPr>
              <a:t>3</a:t>
            </a:r>
            <a:r>
              <a:rPr lang="zh-CN" altLang="en-US" b="1" dirty="0">
                <a:solidFill>
                  <a:srgbClr val="FF0000"/>
                </a:solidFill>
              </a:rPr>
              <a:t>、</a:t>
            </a:r>
            <a:r>
              <a:rPr lang="en-US" altLang="zh-CN" b="1" dirty="0">
                <a:solidFill>
                  <a:srgbClr val="FF0000"/>
                </a:solidFill>
              </a:rPr>
              <a:t> </a:t>
            </a:r>
            <a:r>
              <a:rPr lang="en-US" altLang="zh-CN" b="1" dirty="0" err="1">
                <a:solidFill>
                  <a:srgbClr val="FF0000"/>
                </a:solidFill>
              </a:rPr>
              <a:t>PermGen</a:t>
            </a:r>
            <a:r>
              <a:rPr lang="zh-CN" altLang="en-US" b="1" dirty="0">
                <a:solidFill>
                  <a:srgbClr val="FF0000"/>
                </a:solidFill>
              </a:rPr>
              <a:t>空间不足</a:t>
            </a:r>
          </a:p>
          <a:p>
            <a:pPr indent="-256032"/>
            <a:r>
              <a:rPr lang="en-US" altLang="zh-CN" dirty="0"/>
              <a:t>JVM</a:t>
            </a:r>
            <a:r>
              <a:rPr lang="zh-CN" altLang="en-US" dirty="0"/>
              <a:t>规范中运行时数据区域中的方法区，在</a:t>
            </a:r>
            <a:r>
              <a:rPr lang="en-US" altLang="zh-CN" dirty="0" err="1"/>
              <a:t>HotSpot</a:t>
            </a:r>
            <a:r>
              <a:rPr lang="zh-CN" altLang="en-US" dirty="0"/>
              <a:t>虚拟机中又被习惯称为永生代或者永生区，</a:t>
            </a:r>
            <a:r>
              <a:rPr lang="en-US" altLang="zh-CN" dirty="0" err="1"/>
              <a:t>Permanet</a:t>
            </a:r>
            <a:r>
              <a:rPr lang="en-US" altLang="zh-CN" dirty="0"/>
              <a:t> Generation</a:t>
            </a:r>
            <a:r>
              <a:rPr lang="zh-CN" altLang="en-US" dirty="0"/>
              <a:t>中存放的为一些</a:t>
            </a:r>
            <a:r>
              <a:rPr lang="en-US" altLang="zh-CN" dirty="0"/>
              <a:t>class</a:t>
            </a:r>
            <a:r>
              <a:rPr lang="zh-CN" altLang="en-US" dirty="0"/>
              <a:t>的信息、常量、静态变量等数据，当系统中要加载的类、反射的类和调用的方法较多时，</a:t>
            </a:r>
            <a:r>
              <a:rPr lang="en-US" altLang="zh-CN" dirty="0" err="1"/>
              <a:t>Permanet</a:t>
            </a:r>
            <a:r>
              <a:rPr lang="en-US" altLang="zh-CN" dirty="0"/>
              <a:t> Generation</a:t>
            </a:r>
            <a:r>
              <a:rPr lang="zh-CN" altLang="en-US" dirty="0"/>
              <a:t>可能会被占满，在未配置为采用</a:t>
            </a:r>
            <a:r>
              <a:rPr lang="en-US" altLang="zh-CN" dirty="0"/>
              <a:t>CMS GC</a:t>
            </a:r>
            <a:r>
              <a:rPr lang="zh-CN" altLang="en-US" dirty="0"/>
              <a:t>的情况下也会执行</a:t>
            </a:r>
            <a:r>
              <a:rPr lang="en-US" altLang="zh-CN" dirty="0"/>
              <a:t>Full GC</a:t>
            </a:r>
            <a:r>
              <a:rPr lang="zh-CN" altLang="en-US" dirty="0"/>
              <a:t>。如果经过</a:t>
            </a:r>
            <a:r>
              <a:rPr lang="en-US" altLang="zh-CN" dirty="0"/>
              <a:t>Full GC</a:t>
            </a:r>
            <a:r>
              <a:rPr lang="zh-CN" altLang="en-US" dirty="0"/>
              <a:t>仍然回收不了，那么</a:t>
            </a:r>
            <a:r>
              <a:rPr lang="en-US" altLang="zh-CN" dirty="0"/>
              <a:t>JVM</a:t>
            </a:r>
            <a:r>
              <a:rPr lang="zh-CN" altLang="en-US" dirty="0"/>
              <a:t>会抛出如下错误信息：</a:t>
            </a:r>
            <a:r>
              <a:rPr lang="en-US" altLang="zh-CN" dirty="0" err="1"/>
              <a:t>java.lang.OutOfMemoryError</a:t>
            </a:r>
            <a:r>
              <a:rPr lang="en-US" altLang="zh-CN" dirty="0"/>
              <a:t>: </a:t>
            </a:r>
            <a:r>
              <a:rPr lang="en-US" altLang="zh-CN" dirty="0" err="1"/>
              <a:t>PermGen</a:t>
            </a:r>
            <a:r>
              <a:rPr lang="en-US" altLang="zh-CN" dirty="0"/>
              <a:t> space </a:t>
            </a:r>
            <a:br>
              <a:rPr lang="en-US" altLang="zh-CN" dirty="0"/>
            </a:br>
            <a:r>
              <a:rPr lang="zh-CN" altLang="en-US" dirty="0"/>
              <a:t>为避免</a:t>
            </a:r>
            <a:r>
              <a:rPr lang="en-US" altLang="zh-CN" dirty="0"/>
              <a:t>Perm Gen</a:t>
            </a:r>
            <a:r>
              <a:rPr lang="zh-CN" altLang="en-US" dirty="0"/>
              <a:t>占满造成</a:t>
            </a:r>
            <a:r>
              <a:rPr lang="en-US" altLang="zh-CN" dirty="0"/>
              <a:t>Full GC</a:t>
            </a:r>
            <a:r>
              <a:rPr lang="zh-CN" altLang="en-US" dirty="0"/>
              <a:t>现象，可采用的方法为增大</a:t>
            </a:r>
            <a:r>
              <a:rPr lang="en-US" altLang="zh-CN" dirty="0"/>
              <a:t>Perm Gen</a:t>
            </a:r>
            <a:r>
              <a:rPr lang="zh-CN" altLang="en-US" dirty="0"/>
              <a:t>空间或转为使用</a:t>
            </a:r>
            <a:r>
              <a:rPr lang="en-US" altLang="zh-CN" dirty="0"/>
              <a:t>CMS GC</a:t>
            </a:r>
          </a:p>
          <a:p>
            <a:pPr indent="-256032"/>
            <a:endParaRPr lang="zh-CN" altLang="en-US" dirty="0"/>
          </a:p>
          <a:p>
            <a:endParaRPr lang="zh-CN" altLang="en-US" dirty="0"/>
          </a:p>
        </p:txBody>
      </p:sp>
    </p:spTree>
    <p:extLst>
      <p:ext uri="{BB962C8B-B14F-4D97-AF65-F5344CB8AC3E}">
        <p14:creationId xmlns:p14="http://schemas.microsoft.com/office/powerpoint/2010/main" val="9979464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Tenured</a:t>
            </a:r>
            <a:r>
              <a:rPr lang="zh-CN" altLang="en-US" dirty="0"/>
              <a:t>回收条件</a:t>
            </a:r>
          </a:p>
        </p:txBody>
      </p:sp>
      <p:sp>
        <p:nvSpPr>
          <p:cNvPr id="3" name="矩形 2"/>
          <p:cNvSpPr/>
          <p:nvPr/>
        </p:nvSpPr>
        <p:spPr>
          <a:xfrm>
            <a:off x="694266" y="866160"/>
            <a:ext cx="10620440" cy="5632311"/>
          </a:xfrm>
          <a:prstGeom prst="rect">
            <a:avLst/>
          </a:prstGeom>
        </p:spPr>
        <p:txBody>
          <a:bodyPr wrap="square">
            <a:spAutoFit/>
          </a:bodyPr>
          <a:lstStyle/>
          <a:p>
            <a:pPr indent="-256032"/>
            <a:r>
              <a:rPr lang="en-US" altLang="zh-CN" b="1" dirty="0">
                <a:solidFill>
                  <a:srgbClr val="FF0000"/>
                </a:solidFill>
              </a:rPr>
              <a:t>4</a:t>
            </a:r>
            <a:r>
              <a:rPr lang="zh-CN" altLang="en-US" b="1" dirty="0">
                <a:solidFill>
                  <a:srgbClr val="FF0000"/>
                </a:solidFill>
              </a:rPr>
              <a:t>、</a:t>
            </a:r>
            <a:r>
              <a:rPr lang="en-US" altLang="zh-CN" b="1" dirty="0">
                <a:solidFill>
                  <a:srgbClr val="FF0000"/>
                </a:solidFill>
              </a:rPr>
              <a:t>CMS GC</a:t>
            </a:r>
            <a:r>
              <a:rPr lang="zh-CN" altLang="en-US" b="1" dirty="0">
                <a:solidFill>
                  <a:srgbClr val="FF0000"/>
                </a:solidFill>
              </a:rPr>
              <a:t>时出现</a:t>
            </a:r>
            <a:r>
              <a:rPr lang="en-US" altLang="zh-CN" b="1" dirty="0">
                <a:solidFill>
                  <a:srgbClr val="FF0000"/>
                </a:solidFill>
              </a:rPr>
              <a:t>promotion failed</a:t>
            </a:r>
            <a:r>
              <a:rPr lang="zh-CN" altLang="en-US" b="1" dirty="0">
                <a:solidFill>
                  <a:srgbClr val="FF0000"/>
                </a:solidFill>
              </a:rPr>
              <a:t>和</a:t>
            </a:r>
            <a:r>
              <a:rPr lang="en-US" altLang="zh-CN" b="1" dirty="0">
                <a:solidFill>
                  <a:srgbClr val="FF0000"/>
                </a:solidFill>
              </a:rPr>
              <a:t>concurrent mode failure</a:t>
            </a:r>
          </a:p>
          <a:p>
            <a:pPr indent="-256032"/>
            <a:r>
              <a:rPr lang="zh-CN" altLang="en-US" dirty="0"/>
              <a:t>对于采用</a:t>
            </a:r>
            <a:r>
              <a:rPr lang="en-US" altLang="zh-CN" dirty="0"/>
              <a:t>CMS</a:t>
            </a:r>
            <a:r>
              <a:rPr lang="zh-CN" altLang="en-US" dirty="0"/>
              <a:t>进行老年代</a:t>
            </a:r>
            <a:r>
              <a:rPr lang="en-US" altLang="zh-CN" dirty="0"/>
              <a:t>GC</a:t>
            </a:r>
            <a:r>
              <a:rPr lang="zh-CN" altLang="en-US" dirty="0"/>
              <a:t>的程序而言，尤其要注意</a:t>
            </a:r>
            <a:r>
              <a:rPr lang="en-US" altLang="zh-CN" dirty="0"/>
              <a:t>GC</a:t>
            </a:r>
            <a:r>
              <a:rPr lang="zh-CN" altLang="en-US" dirty="0"/>
              <a:t>日志中是否有</a:t>
            </a:r>
            <a:r>
              <a:rPr lang="en-US" altLang="zh-CN" dirty="0"/>
              <a:t>promotion failed</a:t>
            </a:r>
            <a:r>
              <a:rPr lang="zh-CN" altLang="en-US" dirty="0"/>
              <a:t>和</a:t>
            </a:r>
            <a:r>
              <a:rPr lang="en-US" altLang="zh-CN" dirty="0"/>
              <a:t>concurrent mode failure</a:t>
            </a:r>
            <a:r>
              <a:rPr lang="zh-CN" altLang="en-US" dirty="0"/>
              <a:t>两种状况，当这两种状况出现时可能会触发</a:t>
            </a:r>
            <a:r>
              <a:rPr lang="en-US" altLang="zh-CN" dirty="0"/>
              <a:t>Full GC</a:t>
            </a:r>
            <a:r>
              <a:rPr lang="zh-CN" altLang="en-US" dirty="0"/>
              <a:t>。</a:t>
            </a:r>
          </a:p>
          <a:p>
            <a:pPr indent="-256032"/>
            <a:r>
              <a:rPr lang="en-US" altLang="zh-CN" dirty="0"/>
              <a:t>promotion failed</a:t>
            </a:r>
            <a:r>
              <a:rPr lang="zh-CN" altLang="en-US" dirty="0"/>
              <a:t>是在进行</a:t>
            </a:r>
            <a:r>
              <a:rPr lang="en-US" altLang="zh-CN" dirty="0"/>
              <a:t>Minor GC</a:t>
            </a:r>
            <a:r>
              <a:rPr lang="zh-CN" altLang="en-US" dirty="0"/>
              <a:t>时，</a:t>
            </a:r>
            <a:r>
              <a:rPr lang="en-US" altLang="zh-CN" dirty="0"/>
              <a:t>survivor space</a:t>
            </a:r>
            <a:r>
              <a:rPr lang="zh-CN" altLang="en-US" dirty="0"/>
              <a:t>放不下、对象只能放入老年代，而此时老年代也放不下造成的；</a:t>
            </a:r>
            <a:r>
              <a:rPr lang="en-US" altLang="zh-CN" dirty="0"/>
              <a:t>concurrent mode failure</a:t>
            </a:r>
            <a:r>
              <a:rPr lang="zh-CN" altLang="en-US" dirty="0"/>
              <a:t>是在执行</a:t>
            </a:r>
            <a:r>
              <a:rPr lang="en-US" altLang="zh-CN" dirty="0"/>
              <a:t>CMS GC</a:t>
            </a:r>
            <a:r>
              <a:rPr lang="zh-CN" altLang="en-US" dirty="0"/>
              <a:t>的过程中同时有对象要放入老年代，而此时老年代空间不足造成的（有时候“空间不足”是</a:t>
            </a:r>
            <a:r>
              <a:rPr lang="en-US" altLang="zh-CN" dirty="0"/>
              <a:t>CMS GC</a:t>
            </a:r>
            <a:r>
              <a:rPr lang="zh-CN" altLang="en-US" dirty="0"/>
              <a:t>时当前的浮动垃圾过多导致暂时性的空间不足触发</a:t>
            </a:r>
            <a:r>
              <a:rPr lang="en-US" altLang="zh-CN" dirty="0"/>
              <a:t>Full GC</a:t>
            </a:r>
            <a:r>
              <a:rPr lang="zh-CN" altLang="en-US" dirty="0"/>
              <a:t>）。</a:t>
            </a:r>
          </a:p>
          <a:p>
            <a:pPr indent="-256032"/>
            <a:r>
              <a:rPr lang="zh-CN" altLang="en-US" dirty="0"/>
              <a:t>应对对措施为：增大</a:t>
            </a:r>
            <a:r>
              <a:rPr lang="en-US" altLang="zh-CN" dirty="0"/>
              <a:t>survivor space</a:t>
            </a:r>
            <a:r>
              <a:rPr lang="zh-CN" altLang="en-US" dirty="0"/>
              <a:t>、老年代空间或调低触发并发</a:t>
            </a:r>
            <a:r>
              <a:rPr lang="en-US" altLang="zh-CN" dirty="0"/>
              <a:t>GC</a:t>
            </a:r>
            <a:r>
              <a:rPr lang="zh-CN" altLang="en-US" dirty="0"/>
              <a:t>的比率，但在</a:t>
            </a:r>
            <a:r>
              <a:rPr lang="en-US" altLang="zh-CN" dirty="0"/>
              <a:t>JDK 5.0+</a:t>
            </a:r>
            <a:r>
              <a:rPr lang="zh-CN" altLang="en-US" dirty="0"/>
              <a:t>、</a:t>
            </a:r>
            <a:r>
              <a:rPr lang="en-US" altLang="zh-CN" dirty="0"/>
              <a:t>6.0+</a:t>
            </a:r>
            <a:r>
              <a:rPr lang="zh-CN" altLang="en-US" dirty="0"/>
              <a:t>的版本中有可能会由于</a:t>
            </a:r>
            <a:r>
              <a:rPr lang="en-US" altLang="zh-CN" dirty="0"/>
              <a:t>JDK</a:t>
            </a:r>
            <a:r>
              <a:rPr lang="zh-CN" altLang="en-US" dirty="0"/>
              <a:t>的</a:t>
            </a:r>
            <a:r>
              <a:rPr lang="en-US" altLang="zh-CN" dirty="0"/>
              <a:t>bug29</a:t>
            </a:r>
            <a:r>
              <a:rPr lang="zh-CN" altLang="en-US" dirty="0"/>
              <a:t>导致</a:t>
            </a:r>
            <a:r>
              <a:rPr lang="en-US" altLang="zh-CN" dirty="0"/>
              <a:t>CMS</a:t>
            </a:r>
            <a:r>
              <a:rPr lang="zh-CN" altLang="en-US" dirty="0"/>
              <a:t>在</a:t>
            </a:r>
            <a:r>
              <a:rPr lang="en-US" altLang="zh-CN" dirty="0"/>
              <a:t>remark</a:t>
            </a:r>
            <a:r>
              <a:rPr lang="zh-CN" altLang="en-US" dirty="0"/>
              <a:t>完毕后很久才触发</a:t>
            </a:r>
            <a:r>
              <a:rPr lang="en-US" altLang="zh-CN" dirty="0"/>
              <a:t>sweeping</a:t>
            </a:r>
            <a:r>
              <a:rPr lang="zh-CN" altLang="en-US" dirty="0"/>
              <a:t>动作。对于这种状况，可通过设置</a:t>
            </a:r>
            <a:r>
              <a:rPr lang="en-US" altLang="zh-CN" dirty="0"/>
              <a:t>-XX: </a:t>
            </a:r>
            <a:r>
              <a:rPr lang="en-US" altLang="zh-CN" dirty="0" err="1"/>
              <a:t>CMSMaxAbortablePrecleanTime</a:t>
            </a:r>
            <a:r>
              <a:rPr lang="en-US" altLang="zh-CN" dirty="0"/>
              <a:t>=5</a:t>
            </a:r>
            <a:r>
              <a:rPr lang="zh-CN" altLang="en-US" dirty="0"/>
              <a:t>（单位为</a:t>
            </a:r>
            <a:r>
              <a:rPr lang="en-US" altLang="zh-CN" dirty="0" err="1"/>
              <a:t>ms</a:t>
            </a:r>
            <a:r>
              <a:rPr lang="zh-CN" altLang="en-US" dirty="0"/>
              <a:t>）来避免。</a:t>
            </a:r>
          </a:p>
          <a:p>
            <a:pPr indent="-256032"/>
            <a:r>
              <a:rPr lang="en-US" altLang="zh-CN" b="1" dirty="0">
                <a:solidFill>
                  <a:srgbClr val="FF0000"/>
                </a:solidFill>
              </a:rPr>
              <a:t>5</a:t>
            </a:r>
            <a:r>
              <a:rPr lang="zh-CN" altLang="en-US" b="1" dirty="0">
                <a:solidFill>
                  <a:srgbClr val="FF0000"/>
                </a:solidFill>
              </a:rPr>
              <a:t>、堆中分配很大的对象</a:t>
            </a:r>
          </a:p>
          <a:p>
            <a:pPr indent="-256032"/>
            <a:r>
              <a:rPr lang="zh-CN" altLang="en-US" dirty="0"/>
              <a:t> 所谓大对象，是指需要大量连续内存空间的</a:t>
            </a:r>
            <a:r>
              <a:rPr lang="en-US" altLang="zh-CN" dirty="0"/>
              <a:t>java</a:t>
            </a:r>
            <a:r>
              <a:rPr lang="zh-CN" altLang="en-US" dirty="0"/>
              <a:t>对象，例如很长的数组，此种对象会直接进入老年代，而老年代虽然有很大的剩余空间，但是无法找到足够大的连续空间来分配给当前对象，此种情况就会触发</a:t>
            </a:r>
            <a:r>
              <a:rPr lang="en-US" altLang="zh-CN" dirty="0"/>
              <a:t>JVM</a:t>
            </a:r>
            <a:r>
              <a:rPr lang="zh-CN" altLang="en-US" dirty="0"/>
              <a:t>进行</a:t>
            </a:r>
            <a:r>
              <a:rPr lang="en-US" altLang="zh-CN" dirty="0"/>
              <a:t>Full GC</a:t>
            </a:r>
            <a:r>
              <a:rPr lang="zh-CN" altLang="en-US" dirty="0"/>
              <a:t>。</a:t>
            </a:r>
          </a:p>
          <a:p>
            <a:pPr indent="-256032"/>
            <a:r>
              <a:rPr lang="zh-CN" altLang="en-US" dirty="0"/>
              <a:t>为了解决这个问题，</a:t>
            </a:r>
            <a:r>
              <a:rPr lang="en-US" altLang="zh-CN" dirty="0"/>
              <a:t>CMS</a:t>
            </a:r>
            <a:r>
              <a:rPr lang="zh-CN" altLang="en-US" dirty="0"/>
              <a:t>垃圾收集器提供了一个可配置的参数，即</a:t>
            </a:r>
            <a:r>
              <a:rPr lang="en-US" altLang="zh-CN" dirty="0"/>
              <a:t>-XX:+</a:t>
            </a:r>
            <a:r>
              <a:rPr lang="en-US" altLang="zh-CN" dirty="0" err="1"/>
              <a:t>UseCMSCompactAtFullCollection</a:t>
            </a:r>
            <a:r>
              <a:rPr lang="zh-CN" altLang="en-US" dirty="0"/>
              <a:t>开关参数，用于在“享受”完</a:t>
            </a:r>
            <a:r>
              <a:rPr lang="en-US" altLang="zh-CN" dirty="0"/>
              <a:t>Full GC</a:t>
            </a:r>
            <a:r>
              <a:rPr lang="zh-CN" altLang="en-US" dirty="0"/>
              <a:t>服务之后额外免费赠送一个碎片整理的过程，内存整理的过程无法并发的，空间碎片问题没有了，但提顿时间不得不变长了，</a:t>
            </a:r>
            <a:r>
              <a:rPr lang="en-US" altLang="zh-CN" dirty="0"/>
              <a:t>JVM</a:t>
            </a:r>
            <a:r>
              <a:rPr lang="zh-CN" altLang="en-US" dirty="0"/>
              <a:t>设计者们还提供了另外一个参数 </a:t>
            </a:r>
            <a:r>
              <a:rPr lang="en-US" altLang="zh-CN" dirty="0"/>
              <a:t>-</a:t>
            </a:r>
            <a:r>
              <a:rPr lang="en-US" altLang="zh-CN" dirty="0" err="1"/>
              <a:t>XX:CMSFullGCsBeforeCompaction</a:t>
            </a:r>
            <a:r>
              <a:rPr lang="en-US" altLang="zh-CN" dirty="0"/>
              <a:t>,</a:t>
            </a:r>
            <a:r>
              <a:rPr lang="zh-CN" altLang="en-US" dirty="0"/>
              <a:t>这个参数用于设置在执行多少次不压缩的</a:t>
            </a:r>
            <a:r>
              <a:rPr lang="en-US" altLang="zh-CN" dirty="0"/>
              <a:t>Full GC</a:t>
            </a:r>
            <a:r>
              <a:rPr lang="zh-CN" altLang="en-US" dirty="0"/>
              <a:t>后</a:t>
            </a:r>
            <a:r>
              <a:rPr lang="en-US" altLang="zh-CN" dirty="0"/>
              <a:t>,</a:t>
            </a:r>
            <a:r>
              <a:rPr lang="zh-CN" altLang="en-US" dirty="0"/>
              <a:t>跟着来一次带压缩的</a:t>
            </a:r>
          </a:p>
          <a:p>
            <a:pPr indent="-256032"/>
            <a:endParaRPr lang="zh-CN" altLang="en-US" dirty="0"/>
          </a:p>
          <a:p>
            <a:endParaRPr lang="zh-CN" altLang="en-US" dirty="0"/>
          </a:p>
        </p:txBody>
      </p:sp>
    </p:spTree>
    <p:extLst>
      <p:ext uri="{BB962C8B-B14F-4D97-AF65-F5344CB8AC3E}">
        <p14:creationId xmlns:p14="http://schemas.microsoft.com/office/powerpoint/2010/main" val="22897219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非堆</a:t>
            </a:r>
            <a:r>
              <a:rPr lang="zh-CN" altLang="en-US" dirty="0" smtClean="0"/>
              <a:t>内存</a:t>
            </a:r>
            <a:endParaRPr lang="zh-CN" altLang="en-US" dirty="0"/>
          </a:p>
        </p:txBody>
      </p:sp>
      <p:sp>
        <p:nvSpPr>
          <p:cNvPr id="3" name="矩形 2"/>
          <p:cNvSpPr/>
          <p:nvPr/>
        </p:nvSpPr>
        <p:spPr>
          <a:xfrm>
            <a:off x="956805" y="1665915"/>
            <a:ext cx="9602525" cy="1200329"/>
          </a:xfrm>
          <a:prstGeom prst="rect">
            <a:avLst/>
          </a:prstGeom>
        </p:spPr>
        <p:txBody>
          <a:bodyPr wrap="square">
            <a:spAutoFit/>
          </a:bodyPr>
          <a:lstStyle/>
          <a:p>
            <a:pPr indent="-256032"/>
            <a:r>
              <a:rPr lang="zh-CN" altLang="en-US" dirty="0" smtClean="0"/>
              <a:t>非</a:t>
            </a:r>
            <a:r>
              <a:rPr lang="zh-CN" altLang="en-US" dirty="0"/>
              <a:t>堆内存指的是那些逻辑上属于 </a:t>
            </a:r>
            <a:r>
              <a:rPr lang="en-US" altLang="zh-CN" dirty="0"/>
              <a:t>JVM </a:t>
            </a:r>
            <a:r>
              <a:rPr lang="zh-CN" altLang="en-US" dirty="0"/>
              <a:t>一部分对象，但实际上不在堆上创建。</a:t>
            </a:r>
          </a:p>
          <a:p>
            <a:pPr indent="-256032"/>
            <a:r>
              <a:rPr lang="zh-CN" altLang="en-US" dirty="0"/>
              <a:t>非堆内存包括：</a:t>
            </a:r>
          </a:p>
          <a:p>
            <a:pPr marL="944118" lvl="2" indent="-285750">
              <a:buFont typeface="Wingdings" panose="05000000000000000000" pitchFamily="2" charset="2"/>
              <a:buChar char="Ø"/>
            </a:pPr>
            <a:r>
              <a:rPr lang="zh-CN" altLang="en-US" dirty="0" smtClean="0"/>
              <a:t>永久代</a:t>
            </a:r>
            <a:r>
              <a:rPr lang="en-US" altLang="zh-CN" dirty="0" smtClean="0"/>
              <a:t>(</a:t>
            </a:r>
            <a:r>
              <a:rPr lang="zh-CN" altLang="en-US" dirty="0" smtClean="0"/>
              <a:t>方法</a:t>
            </a:r>
            <a:r>
              <a:rPr lang="zh-CN" altLang="en-US" dirty="0"/>
              <a:t>区、驻留</a:t>
            </a:r>
            <a:r>
              <a:rPr lang="zh-CN" altLang="en-US" dirty="0" smtClean="0"/>
              <a:t>字符串</a:t>
            </a:r>
            <a:r>
              <a:rPr lang="en-US" altLang="zh-CN" dirty="0" smtClean="0"/>
              <a:t>(interned strings</a:t>
            </a:r>
            <a:r>
              <a:rPr lang="en-US" altLang="zh-CN" dirty="0"/>
              <a:t>)</a:t>
            </a:r>
            <a:r>
              <a:rPr lang="en-US" altLang="zh-CN" dirty="0" smtClean="0"/>
              <a:t>)</a:t>
            </a:r>
          </a:p>
          <a:p>
            <a:pPr marL="944118" lvl="2" indent="-285750">
              <a:buFont typeface="Wingdings" panose="05000000000000000000" pitchFamily="2" charset="2"/>
              <a:buChar char="Ø"/>
            </a:pPr>
            <a:r>
              <a:rPr lang="zh-CN" altLang="en-US" dirty="0" smtClean="0"/>
              <a:t>代码</a:t>
            </a:r>
            <a:r>
              <a:rPr lang="zh-CN" altLang="en-US" dirty="0"/>
              <a:t>缓存（</a:t>
            </a:r>
            <a:r>
              <a:rPr lang="en-US" altLang="zh-CN" dirty="0"/>
              <a:t>Code Cache</a:t>
            </a:r>
            <a:r>
              <a:rPr lang="zh-CN" altLang="en-US" dirty="0"/>
              <a:t>）：用于编译和存储那些被 </a:t>
            </a:r>
            <a:r>
              <a:rPr lang="en-US" altLang="zh-CN" dirty="0"/>
              <a:t>JIT </a:t>
            </a:r>
            <a:r>
              <a:rPr lang="zh-CN" altLang="en-US" dirty="0"/>
              <a:t>编译器编译成原生代码的方法。</a:t>
            </a:r>
          </a:p>
        </p:txBody>
      </p:sp>
    </p:spTree>
    <p:extLst>
      <p:ext uri="{BB962C8B-B14F-4D97-AF65-F5344CB8AC3E}">
        <p14:creationId xmlns:p14="http://schemas.microsoft.com/office/powerpoint/2010/main" val="26001392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执行引擎</a:t>
            </a:r>
          </a:p>
        </p:txBody>
      </p:sp>
      <p:sp>
        <p:nvSpPr>
          <p:cNvPr id="3" name="Rectangle 2"/>
          <p:cNvSpPr>
            <a:spLocks noChangeArrowheads="1"/>
          </p:cNvSpPr>
          <p:nvPr/>
        </p:nvSpPr>
        <p:spPr bwMode="gray">
          <a:xfrm>
            <a:off x="2729089" y="3397412"/>
            <a:ext cx="468313" cy="468313"/>
          </a:xfrm>
          <a:prstGeom prst="rect">
            <a:avLst/>
          </a:prstGeom>
          <a:solidFill>
            <a:srgbClr val="C00000"/>
          </a:solidFill>
          <a:ln w="9525" algn="ctr">
            <a:solidFill>
              <a:srgbClr val="C00000"/>
            </a:solidFill>
            <a:miter lim="800000"/>
          </a:ln>
          <a:effectLst>
            <a:outerShdw dist="35921" dir="2700000" algn="ctr" rotWithShape="0">
              <a:schemeClr val="bg2"/>
            </a:outerShdw>
          </a:effectLst>
        </p:spPr>
        <p:txBody>
          <a:bodyPr wrap="none" lIns="118800" rIns="4572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2</a:t>
            </a:r>
          </a:p>
        </p:txBody>
      </p:sp>
      <p:sp>
        <p:nvSpPr>
          <p:cNvPr id="4" name="Rectangle 2"/>
          <p:cNvSpPr>
            <a:spLocks noChangeArrowheads="1"/>
          </p:cNvSpPr>
          <p:nvPr/>
        </p:nvSpPr>
        <p:spPr bwMode="gray">
          <a:xfrm>
            <a:off x="2727502" y="2568737"/>
            <a:ext cx="468312" cy="468313"/>
          </a:xfrm>
          <a:prstGeom prst="rect">
            <a:avLst/>
          </a:prstGeom>
          <a:solidFill>
            <a:schemeClr val="bg1"/>
          </a:solidFill>
          <a:ln w="6350" algn="ctr">
            <a:solidFill>
              <a:srgbClr val="C00000"/>
            </a:solidFill>
            <a:miter lim="800000"/>
          </a:ln>
        </p:spPr>
        <p:txBody>
          <a:bodyPr wrap="none" anchor="ctr"/>
          <a:lstStyle/>
          <a:p>
            <a:r>
              <a:rPr lang="en-US" altLang="zh-CN" sz="2000" dirty="0">
                <a:latin typeface="微软雅黑" panose="020B0503020204020204" pitchFamily="34" charset="-122"/>
                <a:ea typeface="微软雅黑" panose="020B0503020204020204" pitchFamily="34" charset="-122"/>
              </a:rPr>
              <a:t>1</a:t>
            </a:r>
          </a:p>
        </p:txBody>
      </p:sp>
      <p:sp>
        <p:nvSpPr>
          <p:cNvPr id="5" name="Rectangle 19"/>
          <p:cNvSpPr>
            <a:spLocks noChangeArrowheads="1"/>
          </p:cNvSpPr>
          <p:nvPr/>
        </p:nvSpPr>
        <p:spPr bwMode="gray">
          <a:xfrm>
            <a:off x="3527602" y="2556037"/>
            <a:ext cx="5759450" cy="468313"/>
          </a:xfrm>
          <a:prstGeom prst="rect">
            <a:avLst/>
          </a:prstGeom>
          <a:solidFill>
            <a:schemeClr val="bg1"/>
          </a:solidFill>
          <a:ln w="6350" algn="ctr">
            <a:solidFill>
              <a:srgbClr val="C00000"/>
            </a:solidFill>
            <a:miter lim="800000"/>
          </a:ln>
        </p:spPr>
        <p:txBody>
          <a:bodyPr wrap="none" anchor="ctr"/>
          <a:lstStyle/>
          <a:p>
            <a:r>
              <a:rPr lang="zh-CN" altLang="en-US" sz="2000" dirty="0" smtClean="0">
                <a:latin typeface="微软雅黑" panose="020B0503020204020204" pitchFamily="34" charset="-122"/>
                <a:ea typeface="微软雅黑" panose="020B0503020204020204" pitchFamily="34" charset="-122"/>
              </a:rPr>
              <a:t>解释器</a:t>
            </a:r>
            <a:endParaRPr lang="en-US" altLang="zh-CN" sz="2000" dirty="0">
              <a:latin typeface="微软雅黑" panose="020B0503020204020204" pitchFamily="34" charset="-122"/>
              <a:ea typeface="微软雅黑" panose="020B0503020204020204" pitchFamily="34" charset="-122"/>
            </a:endParaRPr>
          </a:p>
        </p:txBody>
      </p:sp>
      <p:sp>
        <p:nvSpPr>
          <p:cNvPr id="6" name="Rectangle 19"/>
          <p:cNvSpPr>
            <a:spLocks noChangeArrowheads="1"/>
          </p:cNvSpPr>
          <p:nvPr/>
        </p:nvSpPr>
        <p:spPr bwMode="gray">
          <a:xfrm>
            <a:off x="3546652" y="3406937"/>
            <a:ext cx="5759450" cy="466725"/>
          </a:xfrm>
          <a:prstGeom prst="rect">
            <a:avLst/>
          </a:prstGeom>
          <a:solidFill>
            <a:srgbClr val="C00000"/>
          </a:solidFill>
          <a:ln w="6350" algn="ctr">
            <a:solidFill>
              <a:srgbClr val="C00000"/>
            </a:solidFill>
            <a:miter lim="800000"/>
          </a:ln>
        </p:spPr>
        <p:txBody>
          <a:bodyPr wrap="none" anchor="ctr"/>
          <a:lstStyle/>
          <a:p>
            <a:r>
              <a:rPr lang="zh-CN" altLang="en-US" sz="2000" b="1" dirty="0" smtClean="0">
                <a:solidFill>
                  <a:schemeClr val="bg1"/>
                </a:solidFill>
                <a:latin typeface="微软雅黑" panose="020B0503020204020204" pitchFamily="34" charset="-122"/>
                <a:ea typeface="微软雅黑" panose="020B0503020204020204" pitchFamily="34" charset="-122"/>
              </a:rPr>
              <a:t>即时编译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39203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执行引擎</a:t>
            </a:r>
            <a:endParaRPr lang="zh-CN" altLang="en-US" dirty="0"/>
          </a:p>
        </p:txBody>
      </p:sp>
      <p:sp>
        <p:nvSpPr>
          <p:cNvPr id="3" name="内容占位符 2"/>
          <p:cNvSpPr>
            <a:spLocks noGrp="1"/>
          </p:cNvSpPr>
          <p:nvPr>
            <p:ph idx="1"/>
          </p:nvPr>
        </p:nvSpPr>
        <p:spPr>
          <a:xfrm>
            <a:off x="683812" y="978010"/>
            <a:ext cx="10678602" cy="5207129"/>
          </a:xfrm>
        </p:spPr>
        <p:txBody>
          <a:bodyPr>
            <a:normAutofit/>
          </a:bodyPr>
          <a:lstStyle/>
          <a:p>
            <a:pPr>
              <a:lnSpc>
                <a:spcPct val="100000"/>
              </a:lnSpc>
            </a:pPr>
            <a:r>
              <a:rPr lang="zh-CN" altLang="en-US" sz="2000" dirty="0"/>
              <a:t>通过类装载器装载的，被分配到</a:t>
            </a:r>
            <a:r>
              <a:rPr lang="en-US" altLang="zh-CN" sz="2000" dirty="0"/>
              <a:t>JVM</a:t>
            </a:r>
            <a:r>
              <a:rPr lang="zh-CN" altLang="en-US" sz="2000" dirty="0"/>
              <a:t>的运行时数据区的字节码会被执行引擎执行。执行引擎以指令为单位读取</a:t>
            </a:r>
            <a:r>
              <a:rPr lang="en-US" altLang="zh-CN" sz="2000" dirty="0"/>
              <a:t>Java</a:t>
            </a:r>
            <a:r>
              <a:rPr lang="zh-CN" altLang="en-US" sz="2000" dirty="0"/>
              <a:t>字节码。它就像一个</a:t>
            </a:r>
            <a:r>
              <a:rPr lang="en-US" altLang="zh-CN" sz="2000" dirty="0"/>
              <a:t>CPU</a:t>
            </a:r>
            <a:r>
              <a:rPr lang="zh-CN" altLang="en-US" sz="2000" dirty="0"/>
              <a:t>一样，一条一条地执行机器指令。每个字节码指令都由一个</a:t>
            </a:r>
            <a:r>
              <a:rPr lang="en-US" altLang="zh-CN" sz="2000" dirty="0"/>
              <a:t>1</a:t>
            </a:r>
            <a:r>
              <a:rPr lang="zh-CN" altLang="en-US" sz="2000" dirty="0"/>
              <a:t>字节的操作码和附加的操作数组成。执行引擎取得一个操作码，然后根据操作数来执行任务，完成后就继续执行下一条操作码。</a:t>
            </a:r>
          </a:p>
          <a:p>
            <a:pPr>
              <a:lnSpc>
                <a:spcPct val="100000"/>
              </a:lnSpc>
            </a:pPr>
            <a:r>
              <a:rPr lang="zh-CN" altLang="en-US" sz="2000" dirty="0" smtClean="0"/>
              <a:t>不过</a:t>
            </a:r>
            <a:r>
              <a:rPr lang="en-US" altLang="zh-CN" sz="2000" dirty="0"/>
              <a:t>Java</a:t>
            </a:r>
            <a:r>
              <a:rPr lang="zh-CN" altLang="en-US" sz="2000" dirty="0"/>
              <a:t>字节码是用一种人类可以读懂的语言编写的，而不是用机器可以直接执行的语言。因此，执行引擎必须把字节码转换成可以直接被</a:t>
            </a:r>
            <a:r>
              <a:rPr lang="en-US" altLang="zh-CN" sz="2000" dirty="0"/>
              <a:t>JVM</a:t>
            </a:r>
            <a:r>
              <a:rPr lang="zh-CN" altLang="en-US" sz="2000" dirty="0"/>
              <a:t>执行的语言。字节码可以通过以下两种方式转换成合适的</a:t>
            </a:r>
            <a:r>
              <a:rPr lang="zh-CN" altLang="en-US" sz="2000" dirty="0" smtClean="0"/>
              <a:t>语言。</a:t>
            </a:r>
            <a:endParaRPr lang="en-US" altLang="zh-CN" sz="2000" dirty="0" smtClean="0"/>
          </a:p>
          <a:p>
            <a:pPr>
              <a:lnSpc>
                <a:spcPct val="100000"/>
              </a:lnSpc>
            </a:pPr>
            <a:r>
              <a:rPr lang="zh-CN" altLang="en-US" sz="2000" dirty="0"/>
              <a:t>解释器：一条一条地读取，解释并且执行字节码指令。因为它一条一条地解释和执行指令，所以它可以很快地解释字节码，但是执行起来会比较慢。这是解释执行的语言的一个缺点。字节码这种“语言”基本来说是解释执行的</a:t>
            </a:r>
            <a:r>
              <a:rPr lang="zh-CN" altLang="en-US" sz="2000" dirty="0" smtClean="0"/>
              <a:t>。</a:t>
            </a:r>
            <a:endParaRPr lang="en-US" altLang="zh-CN" sz="2000" dirty="0" smtClean="0"/>
          </a:p>
          <a:p>
            <a:pPr>
              <a:lnSpc>
                <a:spcPct val="100000"/>
              </a:lnSpc>
            </a:pPr>
            <a:r>
              <a:rPr lang="zh-CN" altLang="en-US" sz="2000" dirty="0"/>
              <a:t>即时</a:t>
            </a:r>
            <a:r>
              <a:rPr lang="en-US" altLang="zh-CN" sz="2000" dirty="0"/>
              <a:t>(Just-In-Time)</a:t>
            </a:r>
            <a:r>
              <a:rPr lang="zh-CN" altLang="en-US" sz="2000" dirty="0"/>
              <a:t>编译器：即时编译器被引入用来弥补解释器的缺点。执行引擎首先按照解释执行的方式来执行，然后在合适的时候，即时编译器把整段字节码编译成本地代码。然后，执行引擎就没有必要再去解释执行方法了，它可以直接通过本地代码去执行它。执行本地代码比一条一条进行解释执行的速度快很多。编译后的代码可以执行的很快，因为本地代码是保存在缓存里的</a:t>
            </a:r>
          </a:p>
        </p:txBody>
      </p:sp>
    </p:spTree>
    <p:extLst>
      <p:ext uri="{BB962C8B-B14F-4D97-AF65-F5344CB8AC3E}">
        <p14:creationId xmlns:p14="http://schemas.microsoft.com/office/powerpoint/2010/main" val="13985935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执行引擎</a:t>
            </a:r>
            <a:endParaRPr lang="zh-CN" altLang="en-US" dirty="0"/>
          </a:p>
        </p:txBody>
      </p:sp>
      <p:sp>
        <p:nvSpPr>
          <p:cNvPr id="5" name="矩形 4"/>
          <p:cNvSpPr/>
          <p:nvPr/>
        </p:nvSpPr>
        <p:spPr>
          <a:xfrm>
            <a:off x="750073" y="915165"/>
            <a:ext cx="10556682" cy="1477328"/>
          </a:xfrm>
          <a:prstGeom prst="rect">
            <a:avLst/>
          </a:prstGeom>
        </p:spPr>
        <p:txBody>
          <a:bodyPr wrap="square">
            <a:spAutoFit/>
          </a:bodyPr>
          <a:lstStyle/>
          <a:p>
            <a:r>
              <a:rPr lang="zh-CN" altLang="en-US" dirty="0"/>
              <a:t>不过，用</a:t>
            </a:r>
            <a:r>
              <a:rPr lang="en-US" altLang="zh-CN" dirty="0"/>
              <a:t>JIT</a:t>
            </a:r>
            <a:r>
              <a:rPr lang="zh-CN" altLang="en-US" dirty="0"/>
              <a:t>编译器来编译代码所花的时间要比用解释器去一条条解释执行花的时间要多。因此，如果代码只被执行一次的话，那么最好还是解释执行而不是编译后再执行。因此，内置了</a:t>
            </a:r>
            <a:r>
              <a:rPr lang="en-US" altLang="zh-CN" dirty="0"/>
              <a:t>JIT</a:t>
            </a:r>
            <a:r>
              <a:rPr lang="zh-CN" altLang="en-US" dirty="0"/>
              <a:t>编译器的</a:t>
            </a:r>
            <a:r>
              <a:rPr lang="en-US" altLang="zh-CN" dirty="0"/>
              <a:t>JVM</a:t>
            </a:r>
            <a:r>
              <a:rPr lang="zh-CN" altLang="en-US" dirty="0"/>
              <a:t>都会检查方法的执行频率，如果一个方法的执行频率超过一个特定的值的话，那么这个方法就会被编译成本地代码。</a:t>
            </a:r>
            <a:r>
              <a:rPr lang="en-US" altLang="zh-CN" dirty="0"/>
              <a:t>JVM</a:t>
            </a:r>
            <a:r>
              <a:rPr lang="zh-CN" altLang="en-US" dirty="0"/>
              <a:t>规范没有定义执行引擎该如何去执行。因此，</a:t>
            </a:r>
            <a:r>
              <a:rPr lang="en-US" altLang="zh-CN" dirty="0"/>
              <a:t>JVM</a:t>
            </a:r>
            <a:r>
              <a:rPr lang="zh-CN" altLang="en-US" dirty="0"/>
              <a:t>的提供者通过使用不同的技术以及不同类型的</a:t>
            </a:r>
            <a:r>
              <a:rPr lang="en-US" altLang="zh-CN" dirty="0"/>
              <a:t>JIT</a:t>
            </a:r>
            <a:r>
              <a:rPr lang="zh-CN" altLang="en-US" dirty="0"/>
              <a:t>编译器来提高执行引擎的效率。</a:t>
            </a:r>
          </a:p>
        </p:txBody>
      </p:sp>
      <p:pic>
        <p:nvPicPr>
          <p:cNvPr id="6" name="图片 5"/>
          <p:cNvPicPr>
            <a:picLocks noChangeAspect="1"/>
          </p:cNvPicPr>
          <p:nvPr/>
        </p:nvPicPr>
        <p:blipFill>
          <a:blip r:embed="rId2"/>
          <a:stretch>
            <a:fillRect/>
          </a:stretch>
        </p:blipFill>
        <p:spPr>
          <a:xfrm>
            <a:off x="789796" y="2610562"/>
            <a:ext cx="3985404" cy="3329888"/>
          </a:xfrm>
          <a:prstGeom prst="rect">
            <a:avLst/>
          </a:prstGeom>
        </p:spPr>
      </p:pic>
      <p:pic>
        <p:nvPicPr>
          <p:cNvPr id="7" name="图片 6"/>
          <p:cNvPicPr>
            <a:picLocks noChangeAspect="1"/>
          </p:cNvPicPr>
          <p:nvPr/>
        </p:nvPicPr>
        <p:blipFill>
          <a:blip r:embed="rId3"/>
          <a:stretch>
            <a:fillRect/>
          </a:stretch>
        </p:blipFill>
        <p:spPr>
          <a:xfrm>
            <a:off x="5672269" y="2658362"/>
            <a:ext cx="5634486" cy="3282088"/>
          </a:xfrm>
          <a:prstGeom prst="rect">
            <a:avLst/>
          </a:prstGeom>
        </p:spPr>
      </p:pic>
    </p:spTree>
    <p:extLst>
      <p:ext uri="{BB962C8B-B14F-4D97-AF65-F5344CB8AC3E}">
        <p14:creationId xmlns:p14="http://schemas.microsoft.com/office/powerpoint/2010/main" val="6368056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执行引擎</a:t>
            </a:r>
            <a:endParaRPr lang="zh-CN" altLang="en-US" dirty="0"/>
          </a:p>
        </p:txBody>
      </p:sp>
      <p:sp>
        <p:nvSpPr>
          <p:cNvPr id="5" name="矩形 4"/>
          <p:cNvSpPr/>
          <p:nvPr/>
        </p:nvSpPr>
        <p:spPr>
          <a:xfrm>
            <a:off x="702365" y="821268"/>
            <a:ext cx="10596438" cy="2031325"/>
          </a:xfrm>
          <a:prstGeom prst="rect">
            <a:avLst/>
          </a:prstGeom>
        </p:spPr>
        <p:txBody>
          <a:bodyPr wrap="square">
            <a:spAutoFit/>
          </a:bodyPr>
          <a:lstStyle/>
          <a:p>
            <a:r>
              <a:rPr lang="en-US" altLang="zh-CN" dirty="0">
                <a:solidFill>
                  <a:srgbClr val="000000"/>
                </a:solidFill>
                <a:latin typeface="Arial" panose="020B0604020202020204" pitchFamily="34" charset="0"/>
              </a:rPr>
              <a:t>JIT</a:t>
            </a:r>
            <a:r>
              <a:rPr lang="zh-CN" altLang="en-US" dirty="0">
                <a:solidFill>
                  <a:srgbClr val="000000"/>
                </a:solidFill>
                <a:latin typeface="Arial" panose="020B0604020202020204" pitchFamily="34" charset="0"/>
              </a:rPr>
              <a:t>编译器把字节码转换成一个中间层表达式，一种中间层的表示方式，来进行优化，然后再把这种表示转换成本地代码。</a:t>
            </a: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Oracle Hotspot VM</a:t>
            </a:r>
            <a:r>
              <a:rPr lang="zh-CN" altLang="en-US" dirty="0">
                <a:solidFill>
                  <a:srgbClr val="000000"/>
                </a:solidFill>
                <a:latin typeface="Arial" panose="020B0604020202020204" pitchFamily="34" charset="0"/>
              </a:rPr>
              <a:t>使用一种叫做热点编译器的</a:t>
            </a:r>
            <a:r>
              <a:rPr lang="en-US" altLang="zh-CN" dirty="0">
                <a:solidFill>
                  <a:srgbClr val="000000"/>
                </a:solidFill>
                <a:latin typeface="Arial" panose="020B0604020202020204" pitchFamily="34" charset="0"/>
              </a:rPr>
              <a:t>JIT</a:t>
            </a:r>
            <a:r>
              <a:rPr lang="zh-CN" altLang="en-US" dirty="0">
                <a:solidFill>
                  <a:srgbClr val="000000"/>
                </a:solidFill>
                <a:latin typeface="Arial" panose="020B0604020202020204" pitchFamily="34" charset="0"/>
              </a:rPr>
              <a:t>编译器</a:t>
            </a:r>
            <a:r>
              <a:rPr lang="zh-CN" altLang="en-US" b="1" dirty="0">
                <a:solidFill>
                  <a:srgbClr val="FF0000"/>
                </a:solidFill>
                <a:latin typeface="Arial" panose="020B0604020202020204" pitchFamily="34" charset="0"/>
              </a:rPr>
              <a:t>。它之所以被称作”热点“是因为热点编译器通过分析找到最需要编译的“热点”代码，然后把热点代码编译成本地代码。</a:t>
            </a:r>
            <a:r>
              <a:rPr lang="zh-CN" altLang="en-US" dirty="0">
                <a:solidFill>
                  <a:srgbClr val="000000"/>
                </a:solidFill>
                <a:latin typeface="Arial" panose="020B0604020202020204" pitchFamily="34" charset="0"/>
              </a:rPr>
              <a:t>如果已经被编译成本地代码的字节码不再被频繁调用了，换句话说，这个方法不再是热点了，那么</a:t>
            </a:r>
            <a:r>
              <a:rPr lang="en-US" altLang="zh-CN" dirty="0">
                <a:solidFill>
                  <a:srgbClr val="000000"/>
                </a:solidFill>
                <a:latin typeface="Arial" panose="020B0604020202020204" pitchFamily="34" charset="0"/>
              </a:rPr>
              <a:t>Hotspot VM</a:t>
            </a:r>
            <a:r>
              <a:rPr lang="zh-CN" altLang="en-US" dirty="0">
                <a:solidFill>
                  <a:srgbClr val="000000"/>
                </a:solidFill>
                <a:latin typeface="Arial" panose="020B0604020202020204" pitchFamily="34" charset="0"/>
              </a:rPr>
              <a:t>会把编译过的本地代码从</a:t>
            </a:r>
            <a:r>
              <a:rPr lang="en-US" altLang="zh-CN" dirty="0">
                <a:solidFill>
                  <a:srgbClr val="000000"/>
                </a:solidFill>
                <a:latin typeface="Arial" panose="020B0604020202020204" pitchFamily="34" charset="0"/>
              </a:rPr>
              <a:t>cache</a:t>
            </a:r>
            <a:r>
              <a:rPr lang="zh-CN" altLang="en-US" dirty="0">
                <a:solidFill>
                  <a:srgbClr val="000000"/>
                </a:solidFill>
                <a:latin typeface="Arial" panose="020B0604020202020204" pitchFamily="34" charset="0"/>
              </a:rPr>
              <a:t>里移除，并且重新按照解释的方式来执行它。</a:t>
            </a:r>
            <a:r>
              <a:rPr lang="en-US" altLang="zh-CN" dirty="0">
                <a:solidFill>
                  <a:srgbClr val="000000"/>
                </a:solidFill>
                <a:latin typeface="Arial" panose="020B0604020202020204" pitchFamily="34" charset="0"/>
              </a:rPr>
              <a:t>Hotspot VM</a:t>
            </a:r>
            <a:r>
              <a:rPr lang="zh-CN" altLang="en-US" dirty="0">
                <a:solidFill>
                  <a:srgbClr val="000000"/>
                </a:solidFill>
                <a:latin typeface="Arial" panose="020B0604020202020204" pitchFamily="34" charset="0"/>
              </a:rPr>
              <a:t>分为</a:t>
            </a:r>
            <a:r>
              <a:rPr lang="en-US" altLang="zh-CN" dirty="0">
                <a:solidFill>
                  <a:srgbClr val="000000"/>
                </a:solidFill>
                <a:latin typeface="Arial" panose="020B0604020202020204" pitchFamily="34" charset="0"/>
              </a:rPr>
              <a:t>Server VM</a:t>
            </a:r>
            <a:r>
              <a:rPr lang="zh-CN" altLang="en-US" dirty="0">
                <a:solidFill>
                  <a:srgbClr val="000000"/>
                </a:solidFill>
                <a:latin typeface="Arial" panose="020B0604020202020204" pitchFamily="34" charset="0"/>
              </a:rPr>
              <a:t>和</a:t>
            </a:r>
            <a:r>
              <a:rPr lang="en-US" altLang="zh-CN" dirty="0">
                <a:solidFill>
                  <a:srgbClr val="000000"/>
                </a:solidFill>
                <a:latin typeface="Arial" panose="020B0604020202020204" pitchFamily="34" charset="0"/>
              </a:rPr>
              <a:t>Client VM</a:t>
            </a:r>
            <a:r>
              <a:rPr lang="zh-CN" altLang="en-US" dirty="0">
                <a:solidFill>
                  <a:srgbClr val="000000"/>
                </a:solidFill>
                <a:latin typeface="Arial" panose="020B0604020202020204" pitchFamily="34" charset="0"/>
              </a:rPr>
              <a:t>两种，这两种</a:t>
            </a:r>
            <a:r>
              <a:rPr lang="en-US" altLang="zh-CN" dirty="0">
                <a:solidFill>
                  <a:srgbClr val="000000"/>
                </a:solidFill>
                <a:latin typeface="Arial" panose="020B0604020202020204" pitchFamily="34" charset="0"/>
              </a:rPr>
              <a:t>VM</a:t>
            </a:r>
            <a:r>
              <a:rPr lang="zh-CN" altLang="en-US" dirty="0">
                <a:solidFill>
                  <a:srgbClr val="000000"/>
                </a:solidFill>
                <a:latin typeface="Arial" panose="020B0604020202020204" pitchFamily="34" charset="0"/>
              </a:rPr>
              <a:t>使用不同的</a:t>
            </a:r>
            <a:r>
              <a:rPr lang="en-US" altLang="zh-CN" dirty="0">
                <a:solidFill>
                  <a:srgbClr val="000000"/>
                </a:solidFill>
                <a:latin typeface="Arial" panose="020B0604020202020204" pitchFamily="34" charset="0"/>
              </a:rPr>
              <a:t>JIT</a:t>
            </a:r>
            <a:r>
              <a:rPr lang="zh-CN" altLang="en-US" dirty="0">
                <a:solidFill>
                  <a:srgbClr val="000000"/>
                </a:solidFill>
                <a:latin typeface="Arial" panose="020B0604020202020204" pitchFamily="34" charset="0"/>
              </a:rPr>
              <a:t>编译器。</a:t>
            </a:r>
          </a:p>
        </p:txBody>
      </p:sp>
      <p:pic>
        <p:nvPicPr>
          <p:cNvPr id="6" name="图片 5"/>
          <p:cNvPicPr>
            <a:picLocks noChangeAspect="1"/>
          </p:cNvPicPr>
          <p:nvPr/>
        </p:nvPicPr>
        <p:blipFill>
          <a:blip r:embed="rId2"/>
          <a:stretch>
            <a:fillRect/>
          </a:stretch>
        </p:blipFill>
        <p:spPr>
          <a:xfrm>
            <a:off x="1895035" y="3080245"/>
            <a:ext cx="7043468" cy="2878058"/>
          </a:xfrm>
          <a:prstGeom prst="rect">
            <a:avLst/>
          </a:prstGeom>
        </p:spPr>
      </p:pic>
    </p:spTree>
    <p:extLst>
      <p:ext uri="{BB962C8B-B14F-4D97-AF65-F5344CB8AC3E}">
        <p14:creationId xmlns:p14="http://schemas.microsoft.com/office/powerpoint/2010/main" val="35754073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JVM</a:t>
            </a:r>
            <a:r>
              <a:rPr lang="zh-CN" altLang="en-US" dirty="0" smtClean="0"/>
              <a:t>参数</a:t>
            </a:r>
            <a:endParaRPr lang="zh-CN" altLang="en-US" dirty="0"/>
          </a:p>
        </p:txBody>
      </p:sp>
      <p:sp>
        <p:nvSpPr>
          <p:cNvPr id="3" name="内容占位符 2"/>
          <p:cNvSpPr>
            <a:spLocks noGrp="1"/>
          </p:cNvSpPr>
          <p:nvPr>
            <p:ph idx="1"/>
          </p:nvPr>
        </p:nvSpPr>
        <p:spPr>
          <a:xfrm>
            <a:off x="838200" y="1082408"/>
            <a:ext cx="10058400" cy="4366807"/>
          </a:xfrm>
        </p:spPr>
        <p:txBody>
          <a:bodyPr>
            <a:normAutofit fontScale="77500" lnSpcReduction="20000"/>
          </a:bodyPr>
          <a:lstStyle/>
          <a:p>
            <a:r>
              <a:rPr lang="en-US" altLang="zh-CN" dirty="0" smtClean="0"/>
              <a:t>-Xms10m   </a:t>
            </a:r>
            <a:r>
              <a:rPr lang="zh-CN" altLang="en-US" dirty="0" smtClean="0"/>
              <a:t>堆最小值</a:t>
            </a:r>
            <a:endParaRPr lang="en-US" altLang="zh-CN" dirty="0" smtClean="0"/>
          </a:p>
          <a:p>
            <a:r>
              <a:rPr lang="en-US" altLang="zh-CN" dirty="0" smtClean="0"/>
              <a:t>-Xmx10m   </a:t>
            </a:r>
            <a:r>
              <a:rPr lang="zh-CN" altLang="en-US" dirty="0" smtClean="0"/>
              <a:t>堆最大值</a:t>
            </a:r>
            <a:endParaRPr lang="en-US" altLang="zh-CN" dirty="0" smtClean="0"/>
          </a:p>
          <a:p>
            <a:r>
              <a:rPr lang="en-US" altLang="zh-CN" dirty="0" smtClean="0"/>
              <a:t>-</a:t>
            </a:r>
            <a:r>
              <a:rPr lang="en-US" altLang="zh-CN" dirty="0" err="1" smtClean="0"/>
              <a:t>Xmn</a:t>
            </a:r>
            <a:r>
              <a:rPr lang="en-US" altLang="zh-CN" dirty="0" smtClean="0"/>
              <a:t> </a:t>
            </a:r>
            <a:r>
              <a:rPr lang="zh-CN" altLang="en-US" dirty="0" smtClean="0"/>
              <a:t>新生代大小</a:t>
            </a:r>
            <a:endParaRPr lang="en-US" altLang="zh-CN" dirty="0" smtClean="0"/>
          </a:p>
          <a:p>
            <a:r>
              <a:rPr lang="en-US" altLang="zh-CN" dirty="0" smtClean="0"/>
              <a:t>-</a:t>
            </a:r>
            <a:r>
              <a:rPr lang="en-US" altLang="zh-CN" dirty="0" err="1" smtClean="0"/>
              <a:t>XX:SurvivorRatio</a:t>
            </a:r>
            <a:r>
              <a:rPr lang="en-US" altLang="zh-CN" dirty="0" smtClean="0"/>
              <a:t> </a:t>
            </a:r>
            <a:r>
              <a:rPr lang="zh-CN" altLang="en-US" dirty="0" smtClean="0"/>
              <a:t>表示新生代</a:t>
            </a:r>
            <a:r>
              <a:rPr lang="en-US" altLang="zh-CN" dirty="0" smtClean="0"/>
              <a:t>eden/from</a:t>
            </a:r>
            <a:r>
              <a:rPr lang="zh-CN" altLang="en-US" dirty="0" smtClean="0"/>
              <a:t>（</a:t>
            </a:r>
            <a:r>
              <a:rPr lang="en-US" altLang="zh-CN" dirty="0" smtClean="0"/>
              <a:t>to</a:t>
            </a:r>
            <a:r>
              <a:rPr lang="zh-CN" altLang="en-US" dirty="0" smtClean="0"/>
              <a:t>）</a:t>
            </a:r>
            <a:endParaRPr lang="en-US" altLang="zh-CN" dirty="0" smtClean="0"/>
          </a:p>
          <a:p>
            <a:r>
              <a:rPr lang="en-US" altLang="zh-CN" dirty="0" smtClean="0"/>
              <a:t>-</a:t>
            </a:r>
            <a:r>
              <a:rPr lang="en-US" altLang="zh-CN" dirty="0" err="1" smtClean="0"/>
              <a:t>XX:NewRation</a:t>
            </a:r>
            <a:r>
              <a:rPr lang="en-US" altLang="zh-CN" dirty="0"/>
              <a:t> </a:t>
            </a:r>
            <a:r>
              <a:rPr lang="zh-CN" altLang="en-US" dirty="0" smtClean="0"/>
              <a:t>表示老年代</a:t>
            </a:r>
            <a:r>
              <a:rPr lang="en-US" altLang="zh-CN" dirty="0" smtClean="0"/>
              <a:t>/</a:t>
            </a:r>
            <a:r>
              <a:rPr lang="zh-CN" altLang="en-US" dirty="0" smtClean="0"/>
              <a:t>新生代</a:t>
            </a:r>
            <a:endParaRPr lang="en-US" altLang="zh-CN" dirty="0" smtClean="0"/>
          </a:p>
          <a:p>
            <a:r>
              <a:rPr lang="en-US" altLang="zh-CN" dirty="0" smtClean="0"/>
              <a:t>-XX:+</a:t>
            </a:r>
            <a:r>
              <a:rPr lang="en-US" altLang="zh-CN" dirty="0" err="1" smtClean="0"/>
              <a:t>DoEscapeAnalysis</a:t>
            </a:r>
            <a:r>
              <a:rPr lang="en-US" altLang="zh-CN" dirty="0" smtClean="0"/>
              <a:t>  </a:t>
            </a:r>
            <a:r>
              <a:rPr lang="zh-CN" altLang="en-US" dirty="0" smtClean="0"/>
              <a:t>开启逃逸分析</a:t>
            </a:r>
            <a:endParaRPr lang="en-US" altLang="zh-CN" dirty="0" smtClean="0"/>
          </a:p>
          <a:p>
            <a:r>
              <a:rPr lang="en-US" altLang="zh-CN" dirty="0" smtClean="0"/>
              <a:t>-XX:+</a:t>
            </a:r>
            <a:r>
              <a:rPr lang="en-US" altLang="zh-CN" dirty="0" err="1" smtClean="0"/>
              <a:t>EliminateAllcations</a:t>
            </a:r>
            <a:r>
              <a:rPr lang="zh-CN" altLang="en-US" dirty="0"/>
              <a:t>开启标量</a:t>
            </a:r>
            <a:r>
              <a:rPr lang="zh-CN" altLang="en-US" dirty="0" smtClean="0"/>
              <a:t>替换</a:t>
            </a:r>
            <a:endParaRPr lang="en-US" altLang="zh-CN" dirty="0" smtClean="0"/>
          </a:p>
          <a:p>
            <a:r>
              <a:rPr lang="en-US" altLang="zh-CN" dirty="0" smtClean="0"/>
              <a:t>-XX:+</a:t>
            </a:r>
            <a:r>
              <a:rPr lang="en-US" altLang="zh-CN" dirty="0" err="1" smtClean="0"/>
              <a:t>PrintGC</a:t>
            </a:r>
            <a:r>
              <a:rPr lang="en-US" altLang="zh-CN" dirty="0" smtClean="0"/>
              <a:t>  </a:t>
            </a:r>
            <a:r>
              <a:rPr lang="zh-CN" altLang="en-US" dirty="0" smtClean="0"/>
              <a:t>打印</a:t>
            </a:r>
            <a:r>
              <a:rPr lang="en-US" altLang="zh-CN" dirty="0" err="1" smtClean="0"/>
              <a:t>gc</a:t>
            </a:r>
            <a:r>
              <a:rPr lang="zh-CN" altLang="en-US" dirty="0" smtClean="0"/>
              <a:t>日志</a:t>
            </a:r>
            <a:endParaRPr lang="en-US" altLang="zh-CN" dirty="0" smtClean="0"/>
          </a:p>
          <a:p>
            <a:r>
              <a:rPr lang="en-US" altLang="zh-CN" dirty="0" smtClean="0"/>
              <a:t>-XX:+</a:t>
            </a:r>
            <a:r>
              <a:rPr lang="en-US" altLang="zh-CN" dirty="0" err="1" smtClean="0"/>
              <a:t>PrintGCDetails</a:t>
            </a:r>
            <a:r>
              <a:rPr lang="en-US" altLang="zh-CN" dirty="0" smtClean="0"/>
              <a:t>  </a:t>
            </a:r>
            <a:r>
              <a:rPr lang="zh-CN" altLang="en-US" dirty="0" smtClean="0"/>
              <a:t>打印</a:t>
            </a:r>
            <a:r>
              <a:rPr lang="en-US" altLang="zh-CN" dirty="0" smtClean="0"/>
              <a:t>GC</a:t>
            </a:r>
            <a:r>
              <a:rPr lang="zh-CN" altLang="en-US" dirty="0" smtClean="0"/>
              <a:t>详细日志</a:t>
            </a:r>
            <a:endParaRPr lang="en-US" altLang="zh-CN" dirty="0" smtClean="0"/>
          </a:p>
          <a:p>
            <a:r>
              <a:rPr lang="en-US" altLang="zh-CN" dirty="0" smtClean="0"/>
              <a:t>-</a:t>
            </a:r>
            <a:r>
              <a:rPr lang="en-US" altLang="zh-CN" dirty="0" err="1" smtClean="0"/>
              <a:t>XX:MaxPermSize</a:t>
            </a:r>
            <a:r>
              <a:rPr lang="en-US" altLang="zh-CN" dirty="0" smtClean="0"/>
              <a:t>  (</a:t>
            </a:r>
            <a:r>
              <a:rPr lang="zh-CN" altLang="en-US" dirty="0" smtClean="0"/>
              <a:t>方法区最大值，</a:t>
            </a:r>
            <a:r>
              <a:rPr lang="en-US" altLang="zh-CN" dirty="0" smtClean="0"/>
              <a:t>jdk8</a:t>
            </a:r>
            <a:r>
              <a:rPr lang="zh-CN" altLang="en-US" dirty="0" smtClean="0"/>
              <a:t>以前，</a:t>
            </a:r>
            <a:r>
              <a:rPr lang="en-US" altLang="zh-CN" dirty="0" smtClean="0"/>
              <a:t>jdk8</a:t>
            </a:r>
            <a:r>
              <a:rPr lang="zh-CN" altLang="en-US" dirty="0" smtClean="0"/>
              <a:t>：</a:t>
            </a:r>
            <a:r>
              <a:rPr lang="en-US" altLang="zh-CN" dirty="0" smtClean="0"/>
              <a:t>-</a:t>
            </a:r>
            <a:r>
              <a:rPr lang="en-US" altLang="zh-CN" dirty="0" err="1" smtClean="0"/>
              <a:t>XX:MaxMetaspaceSize</a:t>
            </a:r>
            <a:r>
              <a:rPr lang="en-US" altLang="zh-CN" dirty="0" smtClean="0"/>
              <a:t>)</a:t>
            </a:r>
          </a:p>
          <a:p>
            <a:r>
              <a:rPr lang="en-US" altLang="zh-CN" dirty="0"/>
              <a:t>-</a:t>
            </a:r>
            <a:r>
              <a:rPr lang="en-US" altLang="zh-CN" dirty="0" err="1"/>
              <a:t>XX:MaxDirectMemorySize</a:t>
            </a:r>
            <a:r>
              <a:rPr lang="en-US" altLang="zh-CN" dirty="0"/>
              <a:t>  </a:t>
            </a:r>
            <a:r>
              <a:rPr lang="zh-CN" altLang="en-US" dirty="0"/>
              <a:t>直接内存最大值，默认为</a:t>
            </a:r>
            <a:r>
              <a:rPr lang="en-US" altLang="zh-CN" dirty="0"/>
              <a:t>-</a:t>
            </a:r>
            <a:r>
              <a:rPr lang="en-US" altLang="zh-CN" dirty="0" err="1"/>
              <a:t>Xmx</a:t>
            </a:r>
            <a:r>
              <a:rPr lang="zh-CN" altLang="en-US" dirty="0"/>
              <a:t>值</a:t>
            </a:r>
            <a:endParaRPr lang="en-US" altLang="zh-CN" dirty="0"/>
          </a:p>
          <a:p>
            <a:endParaRPr lang="en-US" altLang="zh-CN" dirty="0" smtClean="0"/>
          </a:p>
          <a:p>
            <a:endParaRPr lang="en-US" altLang="zh-CN" dirty="0" smtClean="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1110408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JVM</a:t>
            </a:r>
            <a:r>
              <a:rPr lang="zh-CN" altLang="en-US" dirty="0" smtClean="0"/>
              <a:t>结构</a:t>
            </a:r>
            <a:endParaRPr lang="zh-CN" altLang="en-US" dirty="0"/>
          </a:p>
        </p:txBody>
      </p:sp>
      <p:pic>
        <p:nvPicPr>
          <p:cNvPr id="4" name="Picture 2" descr="http://www.javainterviewpoint.com/wp-content/uploads/2016/01/JVM-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681" y="864170"/>
            <a:ext cx="7936002" cy="532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1399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安全点</a:t>
            </a:r>
            <a:r>
              <a:rPr lang="en-US" altLang="zh-CN" dirty="0" smtClean="0"/>
              <a:t>(</a:t>
            </a:r>
            <a:r>
              <a:rPr lang="en-US" altLang="zh-CN" dirty="0" err="1" smtClean="0"/>
              <a:t>safepoint</a:t>
            </a:r>
            <a:r>
              <a:rPr lang="en-US" altLang="zh-CN" dirty="0" smtClean="0"/>
              <a:t>)</a:t>
            </a:r>
            <a:endParaRPr lang="zh-CN" altLang="en-US" dirty="0"/>
          </a:p>
        </p:txBody>
      </p:sp>
      <p:sp>
        <p:nvSpPr>
          <p:cNvPr id="4" name="Rectangle 2"/>
          <p:cNvSpPr>
            <a:spLocks noChangeArrowheads="1"/>
          </p:cNvSpPr>
          <p:nvPr/>
        </p:nvSpPr>
        <p:spPr bwMode="gray">
          <a:xfrm>
            <a:off x="2798101" y="2103450"/>
            <a:ext cx="468313" cy="468313"/>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0" dirty="0">
                <a:solidFill>
                  <a:schemeClr val="tx1"/>
                </a:solidFill>
                <a:latin typeface="微软雅黑" panose="020B0503020204020204" pitchFamily="34" charset="-122"/>
                <a:ea typeface="微软雅黑" panose="020B0503020204020204" pitchFamily="34" charset="-122"/>
              </a:rPr>
              <a:t>2</a:t>
            </a:r>
          </a:p>
        </p:txBody>
      </p:sp>
      <p:sp>
        <p:nvSpPr>
          <p:cNvPr id="5" name="Rectangle 2"/>
          <p:cNvSpPr>
            <a:spLocks noChangeArrowheads="1"/>
          </p:cNvSpPr>
          <p:nvPr/>
        </p:nvSpPr>
        <p:spPr bwMode="gray">
          <a:xfrm>
            <a:off x="2796514" y="1274775"/>
            <a:ext cx="468312" cy="468313"/>
          </a:xfrm>
          <a:prstGeom prst="rect">
            <a:avLst/>
          </a:prstGeom>
          <a:solidFill>
            <a:srgbClr val="C00000"/>
          </a:solid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1" dirty="0">
                <a:solidFill>
                  <a:schemeClr val="bg1"/>
                </a:solidFill>
                <a:latin typeface="微软雅黑" panose="020B0503020204020204" pitchFamily="34" charset="-122"/>
                <a:ea typeface="微软雅黑" panose="020B0503020204020204" pitchFamily="34" charset="-122"/>
              </a:rPr>
              <a:t>1</a:t>
            </a:r>
          </a:p>
        </p:txBody>
      </p:sp>
      <p:sp>
        <p:nvSpPr>
          <p:cNvPr id="6" name="Rectangle 19"/>
          <p:cNvSpPr>
            <a:spLocks noChangeArrowheads="1"/>
          </p:cNvSpPr>
          <p:nvPr/>
        </p:nvSpPr>
        <p:spPr bwMode="gray">
          <a:xfrm>
            <a:off x="3596614" y="1262075"/>
            <a:ext cx="5759450" cy="468313"/>
          </a:xfrm>
          <a:prstGeom prst="rect">
            <a:avLst/>
          </a:prstGeom>
          <a:solidFill>
            <a:srgbClr val="C00000"/>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err="1" smtClean="0"/>
              <a:t>Safepoint</a:t>
            </a:r>
            <a:r>
              <a:rPr lang="zh-CN" altLang="en-US" sz="2000" dirty="0" smtClean="0"/>
              <a:t>介绍</a:t>
            </a:r>
            <a:endParaRPr lang="en-US" altLang="zh-CN" sz="2000" dirty="0"/>
          </a:p>
        </p:txBody>
      </p:sp>
      <p:sp>
        <p:nvSpPr>
          <p:cNvPr id="7" name="Rectangle 19"/>
          <p:cNvSpPr>
            <a:spLocks noChangeArrowheads="1"/>
          </p:cNvSpPr>
          <p:nvPr/>
        </p:nvSpPr>
        <p:spPr bwMode="gray">
          <a:xfrm>
            <a:off x="3596614" y="2120119"/>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err="1" smtClean="0"/>
              <a:t>Safepoint</a:t>
            </a:r>
            <a:r>
              <a:rPr lang="en-US" altLang="zh-CN" sz="2000" dirty="0" smtClean="0"/>
              <a:t>-</a:t>
            </a:r>
            <a:r>
              <a:rPr lang="zh-CN" altLang="en-US" sz="2000" dirty="0" smtClean="0"/>
              <a:t>解释执行</a:t>
            </a:r>
            <a:endParaRPr lang="en-US" altLang="zh-CN" sz="2000" dirty="0"/>
          </a:p>
        </p:txBody>
      </p:sp>
      <p:sp>
        <p:nvSpPr>
          <p:cNvPr id="8" name="Rectangle 19"/>
          <p:cNvSpPr>
            <a:spLocks noChangeArrowheads="1"/>
          </p:cNvSpPr>
          <p:nvPr/>
        </p:nvSpPr>
        <p:spPr bwMode="gray">
          <a:xfrm>
            <a:off x="3628364" y="2976575"/>
            <a:ext cx="5761037" cy="468313"/>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err="1" smtClean="0"/>
              <a:t>Safepoint</a:t>
            </a:r>
            <a:r>
              <a:rPr lang="en-US" altLang="zh-CN" sz="2000" dirty="0" smtClean="0"/>
              <a:t>-JIT</a:t>
            </a:r>
            <a:r>
              <a:rPr lang="zh-CN" altLang="en-US" sz="2000" dirty="0" smtClean="0"/>
              <a:t>执行</a:t>
            </a:r>
            <a:endParaRPr lang="en-US" altLang="zh-CN" sz="2000" dirty="0"/>
          </a:p>
        </p:txBody>
      </p:sp>
      <p:sp>
        <p:nvSpPr>
          <p:cNvPr id="9" name="Rectangle 2"/>
          <p:cNvSpPr>
            <a:spLocks noChangeArrowheads="1"/>
          </p:cNvSpPr>
          <p:nvPr/>
        </p:nvSpPr>
        <p:spPr bwMode="gray">
          <a:xfrm>
            <a:off x="2796514" y="2971813"/>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0" dirty="0">
                <a:solidFill>
                  <a:schemeClr val="tx1"/>
                </a:solidFill>
                <a:latin typeface="微软雅黑" panose="020B0503020204020204" pitchFamily="34" charset="-122"/>
                <a:ea typeface="微软雅黑" panose="020B0503020204020204" pitchFamily="34" charset="-122"/>
              </a:rPr>
              <a:t>3</a:t>
            </a:r>
          </a:p>
        </p:txBody>
      </p:sp>
      <p:sp>
        <p:nvSpPr>
          <p:cNvPr id="10" name="Rectangle 19"/>
          <p:cNvSpPr>
            <a:spLocks noChangeArrowheads="1"/>
          </p:cNvSpPr>
          <p:nvPr/>
        </p:nvSpPr>
        <p:spPr bwMode="gray">
          <a:xfrm>
            <a:off x="3629951" y="4435487"/>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err="1" smtClean="0"/>
              <a:t>Safepoint</a:t>
            </a:r>
            <a:r>
              <a:rPr lang="en-US" altLang="zh-CN" sz="2000" dirty="0" smtClean="0"/>
              <a:t>-</a:t>
            </a:r>
            <a:r>
              <a:rPr lang="zh-CN" altLang="en-US" sz="2000" dirty="0" smtClean="0"/>
              <a:t>源码分析</a:t>
            </a:r>
            <a:endParaRPr lang="en-US" altLang="zh-CN" sz="2000" dirty="0"/>
          </a:p>
        </p:txBody>
      </p:sp>
      <p:sp>
        <p:nvSpPr>
          <p:cNvPr id="11" name="Rectangle 2"/>
          <p:cNvSpPr>
            <a:spLocks noChangeArrowheads="1"/>
          </p:cNvSpPr>
          <p:nvPr/>
        </p:nvSpPr>
        <p:spPr bwMode="gray">
          <a:xfrm>
            <a:off x="2800409" y="4434693"/>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dirty="0" smtClean="0">
                <a:latin typeface="微软雅黑" panose="020B0503020204020204" pitchFamily="34" charset="-122"/>
                <a:ea typeface="微软雅黑" panose="020B0503020204020204" pitchFamily="34" charset="-122"/>
              </a:rPr>
              <a:t>5</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
        <p:nvSpPr>
          <p:cNvPr id="14" name="Rectangle 19"/>
          <p:cNvSpPr>
            <a:spLocks noChangeArrowheads="1"/>
          </p:cNvSpPr>
          <p:nvPr/>
        </p:nvSpPr>
        <p:spPr bwMode="gray">
          <a:xfrm>
            <a:off x="3615664" y="3701268"/>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err="1" smtClean="0"/>
              <a:t>Safepoint</a:t>
            </a:r>
            <a:r>
              <a:rPr lang="en-US" altLang="zh-CN" sz="2000" dirty="0" smtClean="0"/>
              <a:t>-</a:t>
            </a:r>
            <a:r>
              <a:rPr lang="zh-CN" altLang="en-US" sz="2000" dirty="0" smtClean="0"/>
              <a:t>小结</a:t>
            </a:r>
            <a:endParaRPr lang="en-US" altLang="zh-CN" sz="2000" dirty="0"/>
          </a:p>
        </p:txBody>
      </p:sp>
      <p:sp>
        <p:nvSpPr>
          <p:cNvPr id="15" name="Rectangle 2"/>
          <p:cNvSpPr>
            <a:spLocks noChangeArrowheads="1"/>
          </p:cNvSpPr>
          <p:nvPr/>
        </p:nvSpPr>
        <p:spPr bwMode="gray">
          <a:xfrm>
            <a:off x="2786122" y="3700474"/>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dirty="0">
                <a:latin typeface="微软雅黑" panose="020B0503020204020204" pitchFamily="34" charset="-122"/>
                <a:ea typeface="微软雅黑" panose="020B0503020204020204" pitchFamily="34" charset="-122"/>
              </a:rPr>
              <a:t>4</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67268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安全点</a:t>
            </a:r>
            <a:r>
              <a:rPr lang="en-US" altLang="zh-CN" dirty="0" smtClean="0"/>
              <a:t>(</a:t>
            </a:r>
            <a:r>
              <a:rPr lang="en-US" altLang="zh-CN" dirty="0" err="1" smtClean="0"/>
              <a:t>safepoint</a:t>
            </a:r>
            <a:r>
              <a:rPr lang="en-US" altLang="zh-CN" dirty="0" smtClean="0"/>
              <a:t>)</a:t>
            </a:r>
            <a:endParaRPr lang="zh-CN" altLang="en-US" dirty="0"/>
          </a:p>
        </p:txBody>
      </p:sp>
      <p:sp>
        <p:nvSpPr>
          <p:cNvPr id="3" name="内容占位符 2"/>
          <p:cNvSpPr>
            <a:spLocks noGrp="1"/>
          </p:cNvSpPr>
          <p:nvPr>
            <p:ph idx="1"/>
          </p:nvPr>
        </p:nvSpPr>
        <p:spPr/>
        <p:txBody>
          <a:bodyPr>
            <a:normAutofit lnSpcReduction="10000"/>
          </a:bodyPr>
          <a:lstStyle/>
          <a:p>
            <a:r>
              <a:rPr lang="en-US" altLang="zh-CN" sz="2000" dirty="0" err="1"/>
              <a:t>safepoint</a:t>
            </a:r>
            <a:r>
              <a:rPr lang="en-US" altLang="zh-CN" sz="2000" dirty="0"/>
              <a:t> </a:t>
            </a:r>
            <a:r>
              <a:rPr lang="zh-CN" altLang="en-US" sz="2000" dirty="0"/>
              <a:t>安全</a:t>
            </a:r>
            <a:r>
              <a:rPr lang="zh-CN" altLang="en-US" sz="2000" dirty="0" smtClean="0"/>
              <a:t>点指</a:t>
            </a:r>
            <a:r>
              <a:rPr lang="zh-CN" altLang="en-US" sz="2000" dirty="0"/>
              <a:t>一些特定的位置，当线程运行到这些位置时，线程的一些状态可以被确定</a:t>
            </a:r>
            <a:r>
              <a:rPr lang="en-US" altLang="zh-CN" sz="2000" dirty="0"/>
              <a:t>(the thread's representation of it's Java machine state is well described)</a:t>
            </a:r>
            <a:r>
              <a:rPr lang="zh-CN" altLang="en-US" sz="2000" dirty="0"/>
              <a:t>，比如记录</a:t>
            </a:r>
            <a:r>
              <a:rPr lang="en-US" altLang="zh-CN" sz="2000" dirty="0" err="1"/>
              <a:t>OopMap</a:t>
            </a:r>
            <a:r>
              <a:rPr lang="zh-CN" altLang="en-US" sz="2000" dirty="0"/>
              <a:t>的状态，从而确定</a:t>
            </a:r>
            <a:r>
              <a:rPr lang="en-US" altLang="zh-CN" sz="2000" dirty="0"/>
              <a:t>GC Root</a:t>
            </a:r>
            <a:r>
              <a:rPr lang="zh-CN" altLang="en-US" sz="2000" dirty="0"/>
              <a:t>的信息，使</a:t>
            </a:r>
            <a:r>
              <a:rPr lang="en-US" altLang="zh-CN" sz="2000" dirty="0"/>
              <a:t>JVM</a:t>
            </a:r>
            <a:r>
              <a:rPr lang="zh-CN" altLang="en-US" sz="2000" dirty="0"/>
              <a:t>可以安全的进行一些操作，比如开始</a:t>
            </a:r>
            <a:r>
              <a:rPr lang="en-US" altLang="zh-CN" sz="2000" dirty="0"/>
              <a:t>GC</a:t>
            </a:r>
            <a:r>
              <a:rPr lang="zh-CN" altLang="en-US" sz="2000" dirty="0" smtClean="0"/>
              <a:t>。</a:t>
            </a:r>
            <a:endParaRPr lang="zh-CN" altLang="en-US" sz="2000" dirty="0"/>
          </a:p>
          <a:p>
            <a:r>
              <a:rPr lang="en-US" altLang="zh-CN" sz="2000" dirty="0" err="1"/>
              <a:t>safepoint</a:t>
            </a:r>
            <a:r>
              <a:rPr lang="zh-CN" altLang="en-US" sz="2000" dirty="0"/>
              <a:t>指的特定位置主要有</a:t>
            </a:r>
            <a:r>
              <a:rPr lang="en-US" altLang="zh-CN" sz="2000" dirty="0"/>
              <a:t>:</a:t>
            </a:r>
          </a:p>
          <a:p>
            <a:pPr lvl="1">
              <a:buFont typeface="Wingdings" panose="05000000000000000000" pitchFamily="2" charset="2"/>
              <a:buChar char="Ø"/>
            </a:pPr>
            <a:r>
              <a:rPr lang="zh-CN" altLang="en-US" sz="1600" dirty="0" smtClean="0"/>
              <a:t>循环</a:t>
            </a:r>
            <a:r>
              <a:rPr lang="zh-CN" altLang="en-US" sz="1600" dirty="0"/>
              <a:t>的末尾 </a:t>
            </a:r>
            <a:r>
              <a:rPr lang="en-US" altLang="zh-CN" sz="1600" dirty="0"/>
              <a:t>(</a:t>
            </a:r>
            <a:r>
              <a:rPr lang="zh-CN" altLang="en-US" sz="1600" dirty="0"/>
              <a:t>防止大循环的时候一直不进入</a:t>
            </a:r>
            <a:r>
              <a:rPr lang="en-US" altLang="zh-CN" sz="1600" dirty="0" err="1"/>
              <a:t>safepoint</a:t>
            </a:r>
            <a:r>
              <a:rPr lang="zh-CN" altLang="en-US" sz="1600" dirty="0"/>
              <a:t>，而其他线程在等待它进入</a:t>
            </a:r>
            <a:r>
              <a:rPr lang="en-US" altLang="zh-CN" sz="1600" dirty="0" err="1"/>
              <a:t>safepoint</a:t>
            </a:r>
            <a:r>
              <a:rPr lang="en-US" altLang="zh-CN" sz="1600" dirty="0" smtClean="0"/>
              <a:t>)</a:t>
            </a:r>
          </a:p>
          <a:p>
            <a:pPr lvl="1">
              <a:buFont typeface="Wingdings" panose="05000000000000000000" pitchFamily="2" charset="2"/>
              <a:buChar char="Ø"/>
            </a:pPr>
            <a:r>
              <a:rPr lang="zh-CN" altLang="en-US" sz="1600" dirty="0" smtClean="0"/>
              <a:t>方法</a:t>
            </a:r>
            <a:r>
              <a:rPr lang="zh-CN" altLang="en-US" sz="1600" dirty="0"/>
              <a:t>返回前</a:t>
            </a:r>
          </a:p>
          <a:p>
            <a:pPr lvl="1">
              <a:buFont typeface="Wingdings" panose="05000000000000000000" pitchFamily="2" charset="2"/>
              <a:buChar char="Ø"/>
            </a:pPr>
            <a:r>
              <a:rPr lang="zh-CN" altLang="en-US" sz="1600" dirty="0" smtClean="0"/>
              <a:t>调用</a:t>
            </a:r>
            <a:r>
              <a:rPr lang="zh-CN" altLang="en-US" sz="1600" dirty="0"/>
              <a:t>方法的</a:t>
            </a:r>
            <a:r>
              <a:rPr lang="en-US" altLang="zh-CN" sz="1600" dirty="0"/>
              <a:t>call</a:t>
            </a:r>
            <a:r>
              <a:rPr lang="zh-CN" altLang="en-US" sz="1600" dirty="0"/>
              <a:t>之后</a:t>
            </a:r>
          </a:p>
          <a:p>
            <a:pPr lvl="1">
              <a:buFont typeface="Wingdings" panose="05000000000000000000" pitchFamily="2" charset="2"/>
              <a:buChar char="Ø"/>
            </a:pPr>
            <a:r>
              <a:rPr lang="zh-CN" altLang="en-US" sz="1600" dirty="0" smtClean="0"/>
              <a:t>抛</a:t>
            </a:r>
            <a:r>
              <a:rPr lang="zh-CN" altLang="en-US" sz="1600" dirty="0"/>
              <a:t>出异常的位置</a:t>
            </a:r>
          </a:p>
          <a:p>
            <a:r>
              <a:rPr lang="zh-CN" altLang="en-US" sz="2200" dirty="0"/>
              <a:t>之所以选择这些位置作为</a:t>
            </a:r>
            <a:r>
              <a:rPr lang="en-US" altLang="zh-CN" sz="2200" dirty="0" err="1"/>
              <a:t>safepoint</a:t>
            </a:r>
            <a:r>
              <a:rPr lang="zh-CN" altLang="en-US" sz="2200" dirty="0"/>
              <a:t>的插入点，主要的考虑是“避免程序长时间运行而不进入</a:t>
            </a:r>
            <a:r>
              <a:rPr lang="en-US" altLang="zh-CN" sz="2200" dirty="0" err="1"/>
              <a:t>safepoint</a:t>
            </a:r>
            <a:r>
              <a:rPr lang="en-US" altLang="zh-CN" sz="2200" dirty="0"/>
              <a:t>”</a:t>
            </a:r>
            <a:r>
              <a:rPr lang="zh-CN" altLang="en-US" sz="2200" dirty="0"/>
              <a:t>，比如</a:t>
            </a:r>
            <a:r>
              <a:rPr lang="en-US" altLang="zh-CN" sz="2200" dirty="0"/>
              <a:t>GC</a:t>
            </a:r>
            <a:r>
              <a:rPr lang="zh-CN" altLang="en-US" sz="2200" dirty="0"/>
              <a:t>的时候必须要等到</a:t>
            </a:r>
            <a:r>
              <a:rPr lang="en-US" altLang="zh-CN" sz="2200" dirty="0"/>
              <a:t>Java</a:t>
            </a:r>
            <a:r>
              <a:rPr lang="zh-CN" altLang="en-US" sz="2200" dirty="0"/>
              <a:t>线程都进入到</a:t>
            </a:r>
            <a:r>
              <a:rPr lang="en-US" altLang="zh-CN" sz="2200" dirty="0" err="1"/>
              <a:t>safepoint</a:t>
            </a:r>
            <a:r>
              <a:rPr lang="zh-CN" altLang="en-US" sz="2200" dirty="0"/>
              <a:t>的时候</a:t>
            </a:r>
            <a:r>
              <a:rPr lang="en-US" altLang="zh-CN" sz="2200" dirty="0" err="1"/>
              <a:t>VMThread</a:t>
            </a:r>
            <a:r>
              <a:rPr lang="zh-CN" altLang="en-US" sz="2200" dirty="0"/>
              <a:t>才能开始执行</a:t>
            </a:r>
            <a:r>
              <a:rPr lang="en-US" altLang="zh-CN" sz="2200" dirty="0"/>
              <a:t>GC</a:t>
            </a:r>
            <a:r>
              <a:rPr lang="zh-CN" altLang="en-US" sz="2200" dirty="0"/>
              <a:t>，如果程序长时间运行而没有进入</a:t>
            </a:r>
            <a:r>
              <a:rPr lang="en-US" altLang="zh-CN" sz="2200" dirty="0" err="1"/>
              <a:t>safepoint</a:t>
            </a:r>
            <a:r>
              <a:rPr lang="zh-CN" altLang="en-US" sz="2200" dirty="0"/>
              <a:t>，那么</a:t>
            </a:r>
            <a:r>
              <a:rPr lang="en-US" altLang="zh-CN" sz="2200" dirty="0"/>
              <a:t>GC</a:t>
            </a:r>
            <a:r>
              <a:rPr lang="zh-CN" altLang="en-US" sz="2200" dirty="0"/>
              <a:t>也无法开始，</a:t>
            </a:r>
            <a:r>
              <a:rPr lang="en-US" altLang="zh-CN" sz="2200" dirty="0"/>
              <a:t>JVM</a:t>
            </a:r>
            <a:r>
              <a:rPr lang="zh-CN" altLang="en-US" sz="2200" dirty="0"/>
              <a:t>可能进入到</a:t>
            </a:r>
            <a:r>
              <a:rPr lang="en-US" altLang="zh-CN" sz="2200" dirty="0" err="1"/>
              <a:t>Freezen</a:t>
            </a:r>
            <a:r>
              <a:rPr lang="zh-CN" altLang="en-US" sz="2200" dirty="0"/>
              <a:t>假死状态。在</a:t>
            </a:r>
            <a:r>
              <a:rPr lang="en-US" altLang="zh-CN" sz="2200" dirty="0" err="1"/>
              <a:t>stackoverflow</a:t>
            </a:r>
            <a:r>
              <a:rPr lang="zh-CN" altLang="en-US" sz="2200" dirty="0"/>
              <a:t>上有人提到过一个问题，由于</a:t>
            </a:r>
            <a:r>
              <a:rPr lang="en-US" altLang="zh-CN" sz="2200" dirty="0" err="1"/>
              <a:t>BigInteger</a:t>
            </a:r>
            <a:r>
              <a:rPr lang="zh-CN" altLang="en-US" sz="2200" dirty="0"/>
              <a:t>的</a:t>
            </a:r>
            <a:r>
              <a:rPr lang="en-US" altLang="zh-CN" sz="2200" dirty="0"/>
              <a:t>pow</a:t>
            </a:r>
            <a:r>
              <a:rPr lang="zh-CN" altLang="en-US" sz="2200" dirty="0"/>
              <a:t>执行时</a:t>
            </a:r>
            <a:r>
              <a:rPr lang="en-US" altLang="zh-CN" sz="2200" dirty="0"/>
              <a:t>JVM</a:t>
            </a:r>
            <a:r>
              <a:rPr lang="zh-CN" altLang="en-US" sz="2200" dirty="0"/>
              <a:t>没有插入</a:t>
            </a:r>
            <a:r>
              <a:rPr lang="en-US" altLang="zh-CN" sz="2200" dirty="0" err="1"/>
              <a:t>safepoint</a:t>
            </a:r>
            <a:r>
              <a:rPr lang="en-US" altLang="zh-CN" sz="2200" dirty="0"/>
              <a:t>,</a:t>
            </a:r>
            <a:r>
              <a:rPr lang="zh-CN" altLang="en-US" sz="2200" dirty="0"/>
              <a:t>导致大量运算时线程一直无法进入</a:t>
            </a:r>
            <a:r>
              <a:rPr lang="en-US" altLang="zh-CN" sz="2200" dirty="0" err="1"/>
              <a:t>safepoint</a:t>
            </a:r>
            <a:r>
              <a:rPr lang="zh-CN" altLang="en-US" sz="2200" dirty="0"/>
              <a:t>，而</a:t>
            </a:r>
            <a:r>
              <a:rPr lang="en-US" altLang="zh-CN" sz="2200" dirty="0"/>
              <a:t>GC</a:t>
            </a:r>
            <a:r>
              <a:rPr lang="zh-CN" altLang="en-US" sz="2200" dirty="0"/>
              <a:t>线程也在等待这个</a:t>
            </a:r>
            <a:r>
              <a:rPr lang="en-US" altLang="zh-CN" sz="2200" dirty="0"/>
              <a:t>Java</a:t>
            </a:r>
            <a:r>
              <a:rPr lang="zh-CN" altLang="en-US" sz="2200" dirty="0"/>
              <a:t>线程进入</a:t>
            </a:r>
            <a:r>
              <a:rPr lang="en-US" altLang="zh-CN" sz="2200" dirty="0" err="1"/>
              <a:t>safepoint</a:t>
            </a:r>
            <a:r>
              <a:rPr lang="zh-CN" altLang="en-US" sz="2200" dirty="0"/>
              <a:t>才能开始</a:t>
            </a:r>
            <a:r>
              <a:rPr lang="en-US" altLang="zh-CN" sz="2200" dirty="0"/>
              <a:t>GC</a:t>
            </a:r>
            <a:r>
              <a:rPr lang="zh-CN" altLang="en-US" sz="2200" dirty="0"/>
              <a:t>，结果</a:t>
            </a:r>
            <a:r>
              <a:rPr lang="en-US" altLang="zh-CN" sz="2200" dirty="0"/>
              <a:t>JVM</a:t>
            </a:r>
            <a:r>
              <a:rPr lang="zh-CN" altLang="en-US" sz="2200" dirty="0"/>
              <a:t>就</a:t>
            </a:r>
            <a:r>
              <a:rPr lang="en-US" altLang="zh-CN" sz="2200" dirty="0" err="1"/>
              <a:t>Freezen</a:t>
            </a:r>
            <a:r>
              <a:rPr lang="zh-CN" altLang="en-US" sz="2200" dirty="0"/>
              <a:t>了。</a:t>
            </a:r>
          </a:p>
          <a:p>
            <a:r>
              <a:rPr lang="en-US" altLang="zh-CN" dirty="0">
                <a:hlinkClick r:id="rId2"/>
              </a:rPr>
              <a:t>http://</a:t>
            </a:r>
            <a:r>
              <a:rPr lang="en-US" altLang="zh-CN" dirty="0" smtClean="0">
                <a:hlinkClick r:id="rId2"/>
              </a:rPr>
              <a:t>blog.ragozin.info/2012/10/safepoints-in-hotspot-jvm.html</a:t>
            </a:r>
            <a:endParaRPr lang="en-US" altLang="zh-CN" dirty="0" smtClean="0"/>
          </a:p>
          <a:p>
            <a:endParaRPr lang="zh-CN" altLang="en-US" dirty="0"/>
          </a:p>
        </p:txBody>
      </p:sp>
    </p:spTree>
    <p:extLst>
      <p:ext uri="{BB962C8B-B14F-4D97-AF65-F5344CB8AC3E}">
        <p14:creationId xmlns:p14="http://schemas.microsoft.com/office/powerpoint/2010/main" val="2752763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垃圾回收</a:t>
            </a:r>
            <a:r>
              <a:rPr lang="en-US" altLang="zh-CN" dirty="0" smtClean="0"/>
              <a:t>-</a:t>
            </a:r>
            <a:r>
              <a:rPr lang="zh-CN" altLang="en-US" dirty="0" smtClean="0"/>
              <a:t>安全点</a:t>
            </a:r>
            <a:r>
              <a:rPr lang="en-US" altLang="zh-CN" dirty="0" smtClean="0"/>
              <a:t>(</a:t>
            </a:r>
            <a:r>
              <a:rPr lang="en-US" altLang="zh-CN" dirty="0" err="1" smtClean="0"/>
              <a:t>safepoint</a:t>
            </a:r>
            <a:r>
              <a:rPr lang="en-US" altLang="zh-CN" dirty="0" smtClean="0"/>
              <a:t>)</a:t>
            </a:r>
            <a:endParaRPr lang="zh-CN" altLang="en-US" dirty="0"/>
          </a:p>
        </p:txBody>
      </p:sp>
      <p:sp>
        <p:nvSpPr>
          <p:cNvPr id="3" name="内容占位符 2"/>
          <p:cNvSpPr>
            <a:spLocks noGrp="1"/>
          </p:cNvSpPr>
          <p:nvPr>
            <p:ph idx="1"/>
          </p:nvPr>
        </p:nvSpPr>
        <p:spPr>
          <a:xfrm>
            <a:off x="838200" y="821268"/>
            <a:ext cx="10515600" cy="5355695"/>
          </a:xfrm>
        </p:spPr>
        <p:txBody>
          <a:bodyPr>
            <a:normAutofit/>
          </a:bodyPr>
          <a:lstStyle/>
          <a:p>
            <a:r>
              <a:rPr lang="en-US" altLang="zh-CN" sz="2000" dirty="0"/>
              <a:t>JVM</a:t>
            </a:r>
            <a:r>
              <a:rPr lang="zh-CN" altLang="en-US" sz="2000" dirty="0"/>
              <a:t>在很多场景下使用到</a:t>
            </a:r>
            <a:r>
              <a:rPr lang="en-US" altLang="zh-CN" sz="2000" dirty="0" err="1"/>
              <a:t>safepoint</a:t>
            </a:r>
            <a:r>
              <a:rPr lang="en-US" altLang="zh-CN" sz="2000" dirty="0"/>
              <a:t>, </a:t>
            </a:r>
            <a:r>
              <a:rPr lang="zh-CN" altLang="en-US" sz="2000" dirty="0"/>
              <a:t>最常见的场景就是</a:t>
            </a:r>
            <a:r>
              <a:rPr lang="en-US" altLang="zh-CN" sz="2000" dirty="0"/>
              <a:t>GC</a:t>
            </a:r>
            <a:r>
              <a:rPr lang="zh-CN" altLang="en-US" sz="2000" dirty="0"/>
              <a:t>的时候。对一个</a:t>
            </a:r>
            <a:r>
              <a:rPr lang="en-US" altLang="zh-CN" sz="2000" dirty="0"/>
              <a:t>Java</a:t>
            </a:r>
            <a:r>
              <a:rPr lang="zh-CN" altLang="en-US" sz="2000" dirty="0"/>
              <a:t>线程来说，它要么处在</a:t>
            </a:r>
            <a:r>
              <a:rPr lang="en-US" altLang="zh-CN" sz="2000" dirty="0" err="1"/>
              <a:t>safepoint</a:t>
            </a:r>
            <a:r>
              <a:rPr lang="en-US" altLang="zh-CN" sz="2000" dirty="0"/>
              <a:t>,</a:t>
            </a:r>
            <a:r>
              <a:rPr lang="zh-CN" altLang="en-US" sz="2000" dirty="0"/>
              <a:t>要么不在</a:t>
            </a:r>
            <a:r>
              <a:rPr lang="en-US" altLang="zh-CN" sz="2000" dirty="0" err="1"/>
              <a:t>safepoint</a:t>
            </a:r>
            <a:r>
              <a:rPr lang="zh-CN" altLang="en-US" sz="2000" dirty="0" smtClean="0"/>
              <a:t>。</a:t>
            </a:r>
            <a:endParaRPr lang="zh-CN" altLang="en-US" sz="2000" dirty="0"/>
          </a:p>
          <a:p>
            <a:pPr lvl="1">
              <a:buFont typeface="Wingdings" panose="05000000000000000000" pitchFamily="2" charset="2"/>
              <a:buChar char="Ø"/>
            </a:pPr>
            <a:r>
              <a:rPr lang="en-US" altLang="zh-CN" sz="1600" dirty="0" smtClean="0"/>
              <a:t>Garbage </a:t>
            </a:r>
            <a:r>
              <a:rPr lang="en-US" altLang="zh-CN" sz="1600" dirty="0"/>
              <a:t>collection pauses</a:t>
            </a:r>
          </a:p>
          <a:p>
            <a:pPr lvl="1">
              <a:buFont typeface="Wingdings" panose="05000000000000000000" pitchFamily="2" charset="2"/>
              <a:buChar char="Ø"/>
            </a:pPr>
            <a:r>
              <a:rPr lang="en-US" altLang="zh-CN" sz="1600" dirty="0" smtClean="0"/>
              <a:t> </a:t>
            </a:r>
            <a:r>
              <a:rPr lang="en-US" altLang="zh-CN" sz="1600" dirty="0"/>
              <a:t>Code </a:t>
            </a:r>
            <a:r>
              <a:rPr lang="en-US" altLang="zh-CN" sz="1600" dirty="0" err="1"/>
              <a:t>deoptimization</a:t>
            </a:r>
            <a:endParaRPr lang="en-US" altLang="zh-CN" sz="1600" dirty="0"/>
          </a:p>
          <a:p>
            <a:pPr lvl="1">
              <a:buFont typeface="Wingdings" panose="05000000000000000000" pitchFamily="2" charset="2"/>
              <a:buChar char="Ø"/>
            </a:pPr>
            <a:r>
              <a:rPr lang="en-US" altLang="zh-CN" sz="1600" dirty="0" smtClean="0"/>
              <a:t> </a:t>
            </a:r>
            <a:r>
              <a:rPr lang="en-US" altLang="zh-CN" sz="1600" dirty="0"/>
              <a:t>Flushing code cache</a:t>
            </a:r>
          </a:p>
          <a:p>
            <a:pPr lvl="1">
              <a:buFont typeface="Wingdings" panose="05000000000000000000" pitchFamily="2" charset="2"/>
              <a:buChar char="Ø"/>
            </a:pPr>
            <a:r>
              <a:rPr lang="en-US" altLang="zh-CN" sz="1600" dirty="0" smtClean="0"/>
              <a:t> </a:t>
            </a:r>
            <a:r>
              <a:rPr lang="en-US" altLang="zh-CN" sz="1600" dirty="0"/>
              <a:t>Class redefinition (e.g. hot swap or instrumentation)</a:t>
            </a:r>
          </a:p>
          <a:p>
            <a:pPr lvl="1">
              <a:buFont typeface="Wingdings" panose="05000000000000000000" pitchFamily="2" charset="2"/>
              <a:buChar char="Ø"/>
            </a:pPr>
            <a:r>
              <a:rPr lang="en-US" altLang="zh-CN" sz="1600" dirty="0" smtClean="0"/>
              <a:t> </a:t>
            </a:r>
            <a:r>
              <a:rPr lang="en-US" altLang="zh-CN" sz="1600" dirty="0"/>
              <a:t>Biased lock revocation</a:t>
            </a:r>
          </a:p>
          <a:p>
            <a:pPr lvl="1">
              <a:buFont typeface="Wingdings" panose="05000000000000000000" pitchFamily="2" charset="2"/>
              <a:buChar char="Ø"/>
            </a:pPr>
            <a:r>
              <a:rPr lang="en-US" altLang="zh-CN" sz="1600" dirty="0" smtClean="0"/>
              <a:t> </a:t>
            </a:r>
            <a:r>
              <a:rPr lang="en-US" altLang="zh-CN" sz="1600" dirty="0"/>
              <a:t>Various debug operation (e.g. deadlock check or </a:t>
            </a:r>
            <a:r>
              <a:rPr lang="en-US" altLang="zh-CN" sz="1600" dirty="0" err="1"/>
              <a:t>stacktrace</a:t>
            </a:r>
            <a:r>
              <a:rPr lang="en-US" altLang="zh-CN" sz="1600" dirty="0"/>
              <a:t> dump</a:t>
            </a:r>
            <a:r>
              <a:rPr lang="en-US" altLang="zh-CN" sz="1600" dirty="0" smtClean="0"/>
              <a:t>)</a:t>
            </a:r>
          </a:p>
          <a:p>
            <a:pPr lvl="1">
              <a:buFont typeface="Wingdings" panose="05000000000000000000" pitchFamily="2" charset="2"/>
              <a:buChar char="Ø"/>
            </a:pPr>
            <a:endParaRPr lang="en-US" altLang="zh-CN" sz="1600" dirty="0"/>
          </a:p>
          <a:p>
            <a:pPr lvl="1">
              <a:buFont typeface="Wingdings" panose="05000000000000000000" pitchFamily="2" charset="2"/>
              <a:buChar char="Ø"/>
            </a:pPr>
            <a:endParaRPr lang="en-US" altLang="zh-CN" sz="1600" dirty="0" smtClean="0"/>
          </a:p>
          <a:p>
            <a:pPr lvl="1">
              <a:buFont typeface="Wingdings" panose="05000000000000000000" pitchFamily="2" charset="2"/>
              <a:buChar char="Ø"/>
            </a:pPr>
            <a:endParaRPr lang="en-US" altLang="zh-CN" sz="1600" dirty="0"/>
          </a:p>
          <a:p>
            <a:r>
              <a:rPr lang="en-US" altLang="zh-CN" sz="2000" dirty="0"/>
              <a:t>GC</a:t>
            </a:r>
            <a:r>
              <a:rPr lang="zh-CN" altLang="en-US" sz="2000" dirty="0"/>
              <a:t>的标记阶段需要</a:t>
            </a:r>
            <a:r>
              <a:rPr lang="en-US" altLang="zh-CN" sz="2000" dirty="0"/>
              <a:t>stop the world</a:t>
            </a:r>
            <a:r>
              <a:rPr lang="zh-CN" altLang="en-US" sz="2000" dirty="0"/>
              <a:t>，让所有</a:t>
            </a:r>
            <a:r>
              <a:rPr lang="en-US" altLang="zh-CN" sz="2000" dirty="0"/>
              <a:t>Java</a:t>
            </a:r>
            <a:r>
              <a:rPr lang="zh-CN" altLang="en-US" sz="2000" dirty="0"/>
              <a:t>线程挂起，这样</a:t>
            </a:r>
            <a:r>
              <a:rPr lang="en-US" altLang="zh-CN" sz="2000" dirty="0"/>
              <a:t>JVM</a:t>
            </a:r>
            <a:r>
              <a:rPr lang="zh-CN" altLang="en-US" sz="2000" dirty="0"/>
              <a:t>才可以安全地来标记对象。</a:t>
            </a:r>
            <a:r>
              <a:rPr lang="en-US" altLang="zh-CN" sz="2000" dirty="0" err="1"/>
              <a:t>safepoint</a:t>
            </a:r>
            <a:r>
              <a:rPr lang="zh-CN" altLang="en-US" sz="2000" dirty="0"/>
              <a:t>可以用来实现让所有</a:t>
            </a:r>
            <a:r>
              <a:rPr lang="en-US" altLang="zh-CN" sz="2000" dirty="0"/>
              <a:t>Java</a:t>
            </a:r>
            <a:r>
              <a:rPr lang="zh-CN" altLang="en-US" sz="2000" dirty="0"/>
              <a:t>线程挂起的需求。这是一种</a:t>
            </a:r>
            <a:r>
              <a:rPr lang="en-US" altLang="zh-CN" sz="2000" dirty="0"/>
              <a:t>"</a:t>
            </a:r>
            <a:r>
              <a:rPr lang="zh-CN" altLang="en-US" sz="2000" dirty="0"/>
              <a:t>主动式</a:t>
            </a:r>
            <a:r>
              <a:rPr lang="en-US" altLang="zh-CN" sz="2000" dirty="0"/>
              <a:t>"(Voluntary Suspension)</a:t>
            </a:r>
            <a:r>
              <a:rPr lang="zh-CN" altLang="en-US" sz="2000" dirty="0"/>
              <a:t>的实现。</a:t>
            </a:r>
            <a:r>
              <a:rPr lang="en-US" altLang="zh-CN" sz="2000" dirty="0"/>
              <a:t>JVM</a:t>
            </a:r>
            <a:r>
              <a:rPr lang="zh-CN" altLang="en-US" sz="2000" dirty="0"/>
              <a:t>有两种执行方式：解释型和编译型</a:t>
            </a:r>
            <a:r>
              <a:rPr lang="en-US" altLang="zh-CN" sz="2000" dirty="0"/>
              <a:t>(JIT</a:t>
            </a:r>
            <a:r>
              <a:rPr lang="en-US" altLang="zh-CN" sz="2000" dirty="0" smtClean="0"/>
              <a:t>)</a:t>
            </a:r>
            <a:endParaRPr lang="zh-CN" altLang="en-US" sz="2000" dirty="0"/>
          </a:p>
        </p:txBody>
      </p:sp>
    </p:spTree>
    <p:extLst>
      <p:ext uri="{BB962C8B-B14F-4D97-AF65-F5344CB8AC3E}">
        <p14:creationId xmlns:p14="http://schemas.microsoft.com/office/powerpoint/2010/main" val="1432646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4136571" cy="456142"/>
          </a:xfrm>
        </p:spPr>
        <p:txBody>
          <a:bodyPr>
            <a:noAutofit/>
          </a:bodyPr>
          <a:lstStyle/>
          <a:p>
            <a:r>
              <a:rPr lang="zh-CN" altLang="en-US" sz="2000" dirty="0" smtClean="0"/>
              <a:t>垃圾回收</a:t>
            </a:r>
            <a:r>
              <a:rPr lang="en-US" altLang="zh-CN" sz="2000" dirty="0" smtClean="0"/>
              <a:t>-</a:t>
            </a:r>
            <a:r>
              <a:rPr lang="zh-CN" altLang="en-US" sz="2000" dirty="0" smtClean="0"/>
              <a:t>安全点</a:t>
            </a:r>
            <a:r>
              <a:rPr lang="en-US" altLang="zh-CN" sz="2000" dirty="0" smtClean="0"/>
              <a:t>(</a:t>
            </a:r>
            <a:r>
              <a:rPr lang="en-US" altLang="zh-CN" sz="2000" dirty="0" err="1" smtClean="0"/>
              <a:t>safepoint</a:t>
            </a:r>
            <a:r>
              <a:rPr lang="en-US" altLang="zh-CN" sz="2000" dirty="0" smtClean="0"/>
              <a:t>)-</a:t>
            </a:r>
            <a:r>
              <a:rPr lang="zh-CN" altLang="en-US" sz="2000" dirty="0"/>
              <a:t>解释器</a:t>
            </a:r>
          </a:p>
        </p:txBody>
      </p:sp>
      <p:sp>
        <p:nvSpPr>
          <p:cNvPr id="3" name="内容占位符 2"/>
          <p:cNvSpPr>
            <a:spLocks noGrp="1"/>
          </p:cNvSpPr>
          <p:nvPr>
            <p:ph idx="1"/>
          </p:nvPr>
        </p:nvSpPr>
        <p:spPr>
          <a:xfrm>
            <a:off x="838200" y="821268"/>
            <a:ext cx="10515600" cy="5355695"/>
          </a:xfrm>
        </p:spPr>
        <p:txBody>
          <a:bodyPr>
            <a:normAutofit/>
          </a:bodyPr>
          <a:lstStyle/>
          <a:p>
            <a:r>
              <a:rPr lang="en-US" altLang="zh-CN" sz="2000" dirty="0"/>
              <a:t>JVM</a:t>
            </a:r>
            <a:r>
              <a:rPr lang="zh-CN" altLang="en-US" sz="2000" dirty="0"/>
              <a:t>会设置一个</a:t>
            </a:r>
            <a:r>
              <a:rPr lang="en-US" altLang="zh-CN" sz="2000" dirty="0"/>
              <a:t>2</a:t>
            </a:r>
            <a:r>
              <a:rPr lang="zh-CN" altLang="en-US" sz="2000" dirty="0"/>
              <a:t>字节的</a:t>
            </a:r>
            <a:r>
              <a:rPr lang="en-US" altLang="zh-CN" sz="2000" dirty="0"/>
              <a:t>dispatch tables,</a:t>
            </a:r>
            <a:r>
              <a:rPr lang="zh-CN" altLang="en-US" sz="2000" dirty="0"/>
              <a:t>解释器执行的时候会经常去检查这个</a:t>
            </a:r>
            <a:r>
              <a:rPr lang="en-US" altLang="zh-CN" sz="2000" dirty="0"/>
              <a:t>dispatch tables</a:t>
            </a:r>
            <a:r>
              <a:rPr lang="zh-CN" altLang="en-US" sz="2000" dirty="0"/>
              <a:t>，当有</a:t>
            </a:r>
            <a:r>
              <a:rPr lang="en-US" altLang="zh-CN" sz="2000" dirty="0" err="1"/>
              <a:t>safepoint</a:t>
            </a:r>
            <a:r>
              <a:rPr lang="zh-CN" altLang="en-US" sz="2000" dirty="0"/>
              <a:t>请求的时候，就会让线程去进行</a:t>
            </a:r>
            <a:r>
              <a:rPr lang="en-US" altLang="zh-CN" sz="2000" dirty="0" err="1"/>
              <a:t>safepoint</a:t>
            </a:r>
            <a:r>
              <a:rPr lang="zh-CN" altLang="en-US" sz="2000" dirty="0"/>
              <a:t>检查</a:t>
            </a:r>
          </a:p>
        </p:txBody>
      </p:sp>
    </p:spTree>
    <p:extLst>
      <p:ext uri="{BB962C8B-B14F-4D97-AF65-F5344CB8AC3E}">
        <p14:creationId xmlns:p14="http://schemas.microsoft.com/office/powerpoint/2010/main" val="4071863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垃圾回收</a:t>
            </a:r>
            <a:r>
              <a:rPr lang="en-US" altLang="zh-CN" dirty="0" smtClean="0"/>
              <a:t>-</a:t>
            </a:r>
            <a:r>
              <a:rPr lang="zh-CN" altLang="en-US" dirty="0" smtClean="0"/>
              <a:t>安全点</a:t>
            </a:r>
            <a:r>
              <a:rPr lang="en-US" altLang="zh-CN" dirty="0" smtClean="0"/>
              <a:t>(</a:t>
            </a:r>
            <a:r>
              <a:rPr lang="en-US" altLang="zh-CN" dirty="0" err="1" smtClean="0"/>
              <a:t>safepoint</a:t>
            </a:r>
            <a:r>
              <a:rPr lang="en-US" altLang="zh-CN" dirty="0" smtClean="0"/>
              <a:t>)-JIT</a:t>
            </a:r>
            <a:endParaRPr lang="zh-CN" altLang="en-US" dirty="0"/>
          </a:p>
        </p:txBody>
      </p:sp>
      <p:sp>
        <p:nvSpPr>
          <p:cNvPr id="3" name="内容占位符 2"/>
          <p:cNvSpPr>
            <a:spLocks noGrp="1"/>
          </p:cNvSpPr>
          <p:nvPr>
            <p:ph idx="1"/>
          </p:nvPr>
        </p:nvSpPr>
        <p:spPr>
          <a:xfrm>
            <a:off x="838200" y="821268"/>
            <a:ext cx="10515600" cy="5355695"/>
          </a:xfrm>
        </p:spPr>
        <p:txBody>
          <a:bodyPr>
            <a:normAutofit/>
          </a:bodyPr>
          <a:lstStyle/>
          <a:p>
            <a:r>
              <a:rPr lang="en-US" altLang="zh-CN" sz="2000" dirty="0"/>
              <a:t>JIT</a:t>
            </a:r>
            <a:r>
              <a:rPr lang="zh-CN" altLang="en-US" sz="2000" dirty="0"/>
              <a:t>编译的时候直接把</a:t>
            </a:r>
            <a:r>
              <a:rPr lang="en-US" altLang="zh-CN" sz="2000" dirty="0" err="1"/>
              <a:t>safepoint</a:t>
            </a:r>
            <a:r>
              <a:rPr lang="zh-CN" altLang="en-US" sz="2000" dirty="0"/>
              <a:t>的检查代码加入了生成的本地代码，当</a:t>
            </a:r>
            <a:r>
              <a:rPr lang="en-US" altLang="zh-CN" sz="2000" dirty="0"/>
              <a:t>JVM</a:t>
            </a:r>
            <a:r>
              <a:rPr lang="zh-CN" altLang="en-US" sz="2000" dirty="0"/>
              <a:t>需要让</a:t>
            </a:r>
            <a:r>
              <a:rPr lang="en-US" altLang="zh-CN" sz="2000" dirty="0"/>
              <a:t>Java</a:t>
            </a:r>
            <a:r>
              <a:rPr lang="zh-CN" altLang="en-US" sz="2000" dirty="0"/>
              <a:t>线程进入</a:t>
            </a:r>
            <a:r>
              <a:rPr lang="en-US" altLang="zh-CN" sz="2000" dirty="0" err="1"/>
              <a:t>safepoint</a:t>
            </a:r>
            <a:r>
              <a:rPr lang="zh-CN" altLang="en-US" sz="2000" dirty="0"/>
              <a:t>的时候，只需要设置一个标志位，让</a:t>
            </a:r>
            <a:r>
              <a:rPr lang="en-US" altLang="zh-CN" sz="2000" dirty="0"/>
              <a:t>Java</a:t>
            </a:r>
            <a:r>
              <a:rPr lang="zh-CN" altLang="en-US" sz="2000" dirty="0"/>
              <a:t>线程运行到</a:t>
            </a:r>
            <a:r>
              <a:rPr lang="en-US" altLang="zh-CN" sz="2000" dirty="0" err="1"/>
              <a:t>safepoint</a:t>
            </a:r>
            <a:r>
              <a:rPr lang="zh-CN" altLang="en-US" sz="2000" dirty="0"/>
              <a:t>的时候主动检查这个标志位，如果标志被设置，那么线程停顿，如果没有被设置，那么继续执行</a:t>
            </a:r>
            <a:r>
              <a:rPr lang="zh-CN" altLang="en-US" sz="2000" dirty="0" smtClean="0"/>
              <a:t>。</a:t>
            </a:r>
            <a:endParaRPr lang="en-US" altLang="zh-CN" sz="2000" dirty="0" smtClean="0"/>
          </a:p>
          <a:p>
            <a:endParaRPr lang="zh-CN" altLang="en-US" sz="2000" dirty="0"/>
          </a:p>
          <a:p>
            <a:r>
              <a:rPr lang="zh-CN" altLang="en-US" sz="2000" dirty="0"/>
              <a:t>例如</a:t>
            </a:r>
            <a:r>
              <a:rPr lang="en-US" altLang="zh-CN" sz="2000" dirty="0"/>
              <a:t>hotspot</a:t>
            </a:r>
            <a:r>
              <a:rPr lang="zh-CN" altLang="en-US" sz="2000" dirty="0"/>
              <a:t>在</a:t>
            </a:r>
            <a:r>
              <a:rPr lang="en-US" altLang="zh-CN" sz="2000" dirty="0"/>
              <a:t>x86</a:t>
            </a:r>
            <a:r>
              <a:rPr lang="zh-CN" altLang="en-US" sz="2000" dirty="0"/>
              <a:t>中为轮询</a:t>
            </a:r>
            <a:r>
              <a:rPr lang="en-US" altLang="zh-CN" sz="2000" dirty="0" err="1"/>
              <a:t>safepoint</a:t>
            </a:r>
            <a:r>
              <a:rPr lang="zh-CN" altLang="en-US" sz="2000" dirty="0"/>
              <a:t>会生成一条类似于“</a:t>
            </a:r>
            <a:r>
              <a:rPr lang="en-US" altLang="zh-CN" sz="2000" dirty="0"/>
              <a:t>test %eax,0x160100”</a:t>
            </a:r>
            <a:r>
              <a:rPr lang="zh-CN" altLang="en-US" sz="2000" dirty="0"/>
              <a:t>的指令，</a:t>
            </a:r>
            <a:r>
              <a:rPr lang="en-US" altLang="zh-CN" sz="2000" dirty="0"/>
              <a:t>JVM</a:t>
            </a:r>
            <a:r>
              <a:rPr lang="zh-CN" altLang="en-US" sz="2000" dirty="0"/>
              <a:t>需要进入</a:t>
            </a:r>
            <a:r>
              <a:rPr lang="en-US" altLang="zh-CN" sz="2000" dirty="0" err="1"/>
              <a:t>gc</a:t>
            </a:r>
            <a:r>
              <a:rPr lang="zh-CN" altLang="en-US" sz="2000" dirty="0"/>
              <a:t>前，先把</a:t>
            </a:r>
            <a:r>
              <a:rPr lang="en-US" altLang="zh-CN" sz="2000" dirty="0"/>
              <a:t>0x160100</a:t>
            </a:r>
            <a:r>
              <a:rPr lang="zh-CN" altLang="en-US" sz="2000" dirty="0"/>
              <a:t>设置为不可读，那所有线程执行到检查</a:t>
            </a:r>
            <a:r>
              <a:rPr lang="en-US" altLang="zh-CN" sz="2000" dirty="0"/>
              <a:t>0x160100</a:t>
            </a:r>
            <a:r>
              <a:rPr lang="zh-CN" altLang="en-US" sz="2000" dirty="0"/>
              <a:t>的</a:t>
            </a:r>
            <a:r>
              <a:rPr lang="en-US" altLang="zh-CN" sz="2000" dirty="0"/>
              <a:t>test</a:t>
            </a:r>
            <a:r>
              <a:rPr lang="zh-CN" altLang="en-US" sz="2000" dirty="0"/>
              <a:t>指令后都会</a:t>
            </a:r>
            <a:r>
              <a:rPr lang="zh-CN" altLang="en-US" sz="2000" dirty="0" smtClean="0"/>
              <a:t>停顿下来</a:t>
            </a:r>
            <a:endParaRPr lang="en-US" altLang="zh-CN" sz="2000" dirty="0" smtClean="0"/>
          </a:p>
          <a:p>
            <a:endParaRPr lang="zh-CN" alt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767" y="3145971"/>
            <a:ext cx="6870821" cy="2452993"/>
          </a:xfrm>
          <a:prstGeom prst="rect">
            <a:avLst/>
          </a:prstGeom>
        </p:spPr>
      </p:pic>
    </p:spTree>
    <p:extLst>
      <p:ext uri="{BB962C8B-B14F-4D97-AF65-F5344CB8AC3E}">
        <p14:creationId xmlns:p14="http://schemas.microsoft.com/office/powerpoint/2010/main" val="2428378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4136571" cy="456142"/>
          </a:xfrm>
        </p:spPr>
        <p:txBody>
          <a:bodyPr>
            <a:noAutofit/>
          </a:bodyPr>
          <a:lstStyle/>
          <a:p>
            <a:r>
              <a:rPr lang="zh-CN" altLang="en-US" sz="2000" dirty="0" smtClean="0"/>
              <a:t>垃圾回收</a:t>
            </a:r>
            <a:r>
              <a:rPr lang="en-US" altLang="zh-CN" sz="2000" dirty="0" smtClean="0"/>
              <a:t>-</a:t>
            </a:r>
            <a:r>
              <a:rPr lang="zh-CN" altLang="en-US" sz="2000" dirty="0" smtClean="0"/>
              <a:t>安全点</a:t>
            </a:r>
            <a:r>
              <a:rPr lang="en-US" altLang="zh-CN" sz="2000" dirty="0" smtClean="0"/>
              <a:t>(</a:t>
            </a:r>
            <a:r>
              <a:rPr lang="en-US" altLang="zh-CN" sz="2000" dirty="0" err="1" smtClean="0"/>
              <a:t>safepoint</a:t>
            </a:r>
            <a:r>
              <a:rPr lang="en-US" altLang="zh-CN" sz="2000" dirty="0" smtClean="0"/>
              <a:t>)-</a:t>
            </a:r>
            <a:r>
              <a:rPr lang="zh-CN" altLang="en-US" sz="2000" dirty="0"/>
              <a:t>小</a:t>
            </a:r>
            <a:r>
              <a:rPr lang="zh-CN" altLang="en-US" sz="2000" dirty="0" smtClean="0"/>
              <a:t>结</a:t>
            </a:r>
            <a:endParaRPr lang="zh-CN" altLang="en-US" sz="2000" dirty="0"/>
          </a:p>
        </p:txBody>
      </p:sp>
      <p:sp>
        <p:nvSpPr>
          <p:cNvPr id="3" name="内容占位符 2"/>
          <p:cNvSpPr>
            <a:spLocks noGrp="1"/>
          </p:cNvSpPr>
          <p:nvPr>
            <p:ph idx="1"/>
          </p:nvPr>
        </p:nvSpPr>
        <p:spPr>
          <a:xfrm>
            <a:off x="838200" y="821268"/>
            <a:ext cx="10515600" cy="5355695"/>
          </a:xfrm>
        </p:spPr>
        <p:txBody>
          <a:bodyPr>
            <a:normAutofit/>
          </a:bodyPr>
          <a:lstStyle/>
          <a:p>
            <a:r>
              <a:rPr lang="en-US" altLang="zh-CN" sz="2000" dirty="0" err="1"/>
              <a:t>VMThread</a:t>
            </a:r>
            <a:r>
              <a:rPr lang="zh-CN" altLang="en-US" sz="2000" dirty="0"/>
              <a:t>会一直等待直到</a:t>
            </a:r>
            <a:r>
              <a:rPr lang="en-US" altLang="zh-CN" sz="2000" dirty="0" err="1"/>
              <a:t>VMOperationQueue</a:t>
            </a:r>
            <a:r>
              <a:rPr lang="zh-CN" altLang="en-US" sz="2000" dirty="0"/>
              <a:t>中有操作请求出现，比如</a:t>
            </a:r>
            <a:r>
              <a:rPr lang="en-US" altLang="zh-CN" sz="2000" dirty="0"/>
              <a:t>GC</a:t>
            </a:r>
            <a:r>
              <a:rPr lang="zh-CN" altLang="en-US" sz="2000" dirty="0"/>
              <a:t>请求。而</a:t>
            </a:r>
            <a:r>
              <a:rPr lang="en-US" altLang="zh-CN" sz="2000" dirty="0" err="1"/>
              <a:t>VMThread</a:t>
            </a:r>
            <a:r>
              <a:rPr lang="zh-CN" altLang="en-US" sz="2000" dirty="0"/>
              <a:t>要开始工作必须要等到所有的</a:t>
            </a:r>
            <a:r>
              <a:rPr lang="en-US" altLang="zh-CN" sz="2000" dirty="0"/>
              <a:t>Java</a:t>
            </a:r>
            <a:r>
              <a:rPr lang="zh-CN" altLang="en-US" sz="2000" dirty="0"/>
              <a:t>线程进入到</a:t>
            </a:r>
            <a:r>
              <a:rPr lang="en-US" altLang="zh-CN" sz="2000" dirty="0" err="1"/>
              <a:t>safepoint</a:t>
            </a:r>
            <a:r>
              <a:rPr lang="zh-CN" altLang="en-US" sz="2000" dirty="0"/>
              <a:t>。</a:t>
            </a:r>
            <a:r>
              <a:rPr lang="en-US" altLang="zh-CN" sz="2000" dirty="0"/>
              <a:t>JVM</a:t>
            </a:r>
            <a:r>
              <a:rPr lang="zh-CN" altLang="en-US" sz="2000" dirty="0"/>
              <a:t>维护了一个数据结构，记录了所有的线程，所以它可以快速检查所有线程的状态。当有</a:t>
            </a:r>
            <a:r>
              <a:rPr lang="en-US" altLang="zh-CN" sz="2000" dirty="0"/>
              <a:t>GC</a:t>
            </a:r>
            <a:r>
              <a:rPr lang="zh-CN" altLang="en-US" sz="2000" dirty="0"/>
              <a:t>请求时，所有进入到</a:t>
            </a:r>
            <a:r>
              <a:rPr lang="en-US" altLang="zh-CN" sz="2000" dirty="0" err="1"/>
              <a:t>safepoint</a:t>
            </a:r>
            <a:r>
              <a:rPr lang="zh-CN" altLang="en-US" sz="2000" dirty="0"/>
              <a:t>的</a:t>
            </a:r>
            <a:r>
              <a:rPr lang="en-US" altLang="zh-CN" sz="2000" dirty="0"/>
              <a:t>Java</a:t>
            </a:r>
            <a:r>
              <a:rPr lang="zh-CN" altLang="en-US" sz="2000" dirty="0"/>
              <a:t>线程会在一个</a:t>
            </a:r>
            <a:r>
              <a:rPr lang="en-US" altLang="zh-CN" sz="2000" dirty="0" err="1"/>
              <a:t>Thread_Lock</a:t>
            </a:r>
            <a:r>
              <a:rPr lang="zh-CN" altLang="en-US" sz="2000" dirty="0"/>
              <a:t>锁阻塞，直到当</a:t>
            </a:r>
            <a:r>
              <a:rPr lang="en-US" altLang="zh-CN" sz="2000" dirty="0"/>
              <a:t>JVM</a:t>
            </a:r>
            <a:r>
              <a:rPr lang="zh-CN" altLang="en-US" sz="2000" dirty="0"/>
              <a:t>操作完成后，</a:t>
            </a:r>
            <a:r>
              <a:rPr lang="en-US" altLang="zh-CN" sz="2000" dirty="0"/>
              <a:t>VM</a:t>
            </a:r>
            <a:r>
              <a:rPr lang="zh-CN" altLang="en-US" sz="2000" dirty="0"/>
              <a:t>释放</a:t>
            </a:r>
            <a:r>
              <a:rPr lang="en-US" altLang="zh-CN" sz="2000" dirty="0" err="1"/>
              <a:t>Thread_Lock</a:t>
            </a:r>
            <a:r>
              <a:rPr lang="zh-CN" altLang="en-US" sz="2000" dirty="0"/>
              <a:t>，阻塞的</a:t>
            </a:r>
            <a:r>
              <a:rPr lang="en-US" altLang="zh-CN" sz="2000" dirty="0"/>
              <a:t>Java</a:t>
            </a:r>
            <a:r>
              <a:rPr lang="zh-CN" altLang="en-US" sz="2000" dirty="0"/>
              <a:t>线程才能继续运行</a:t>
            </a:r>
            <a:r>
              <a:rPr lang="zh-CN" altLang="en-US" sz="2000" dirty="0" smtClean="0"/>
              <a:t>。</a:t>
            </a:r>
            <a:endParaRPr lang="zh-CN" altLang="en-US" sz="2000" dirty="0"/>
          </a:p>
          <a:p>
            <a:r>
              <a:rPr lang="en-US" altLang="zh-CN" sz="2000" dirty="0"/>
              <a:t>GC stop the world</a:t>
            </a:r>
            <a:r>
              <a:rPr lang="zh-CN" altLang="en-US" sz="2000" dirty="0"/>
              <a:t>的时候，所有运行</a:t>
            </a:r>
            <a:r>
              <a:rPr lang="en-US" altLang="zh-CN" sz="2000" dirty="0"/>
              <a:t>Java code</a:t>
            </a:r>
            <a:r>
              <a:rPr lang="zh-CN" altLang="en-US" sz="2000" dirty="0"/>
              <a:t>的线程被阻塞，如果运行</a:t>
            </a:r>
            <a:r>
              <a:rPr lang="en-US" altLang="zh-CN" sz="2000" dirty="0"/>
              <a:t>native code</a:t>
            </a:r>
            <a:r>
              <a:rPr lang="zh-CN" altLang="en-US" sz="2000" dirty="0"/>
              <a:t>线程不去和</a:t>
            </a:r>
            <a:r>
              <a:rPr lang="en-US" altLang="zh-CN" sz="2000" dirty="0"/>
              <a:t>Java</a:t>
            </a:r>
            <a:r>
              <a:rPr lang="zh-CN" altLang="en-US" sz="2000" dirty="0"/>
              <a:t>代码交互，那么这些线程不需要阻塞。</a:t>
            </a:r>
            <a:r>
              <a:rPr lang="en-US" altLang="zh-CN" sz="2000" dirty="0"/>
              <a:t>VM</a:t>
            </a:r>
            <a:r>
              <a:rPr lang="zh-CN" altLang="en-US" sz="2000" dirty="0"/>
              <a:t>操作相关的线程也不会被阻塞</a:t>
            </a:r>
            <a:r>
              <a:rPr lang="zh-CN" altLang="en-US" sz="2000" dirty="0" smtClean="0"/>
              <a:t>。</a:t>
            </a:r>
            <a:endParaRPr lang="zh-CN" altLang="en-US" sz="2000" dirty="0"/>
          </a:p>
          <a:p>
            <a:r>
              <a:rPr lang="en-US" altLang="zh-CN" sz="2000" dirty="0" err="1"/>
              <a:t>safepoint</a:t>
            </a:r>
            <a:r>
              <a:rPr lang="zh-CN" altLang="en-US" sz="2000" dirty="0"/>
              <a:t>只能处理正在运行的线程，它们可以主动运行到</a:t>
            </a:r>
            <a:r>
              <a:rPr lang="en-US" altLang="zh-CN" sz="2000" dirty="0" err="1"/>
              <a:t>safepoint</a:t>
            </a:r>
            <a:r>
              <a:rPr lang="zh-CN" altLang="en-US" sz="2000" dirty="0"/>
              <a:t>。而一些</a:t>
            </a:r>
            <a:r>
              <a:rPr lang="en-US" altLang="zh-CN" sz="2000" dirty="0"/>
              <a:t>Sleep</a:t>
            </a:r>
            <a:r>
              <a:rPr lang="zh-CN" altLang="en-US" sz="2000" dirty="0"/>
              <a:t>或者被</a:t>
            </a:r>
            <a:r>
              <a:rPr lang="en-US" altLang="zh-CN" sz="2000" dirty="0"/>
              <a:t>blocked</a:t>
            </a:r>
            <a:r>
              <a:rPr lang="zh-CN" altLang="en-US" sz="2000" dirty="0"/>
              <a:t>的线程不能主动运行到</a:t>
            </a:r>
            <a:r>
              <a:rPr lang="en-US" altLang="zh-CN" sz="2000" dirty="0" err="1"/>
              <a:t>safepoint</a:t>
            </a:r>
            <a:r>
              <a:rPr lang="zh-CN" altLang="en-US" sz="2000" dirty="0"/>
              <a:t>。这些线程也需要在</a:t>
            </a:r>
            <a:r>
              <a:rPr lang="en-US" altLang="zh-CN" sz="2000" dirty="0"/>
              <a:t>GC</a:t>
            </a:r>
            <a:r>
              <a:rPr lang="zh-CN" altLang="en-US" sz="2000" dirty="0"/>
              <a:t>的时候被标记检查，</a:t>
            </a:r>
            <a:r>
              <a:rPr lang="en-US" altLang="zh-CN" sz="2000" dirty="0"/>
              <a:t>JVM</a:t>
            </a:r>
            <a:r>
              <a:rPr lang="zh-CN" altLang="en-US" sz="2000" dirty="0"/>
              <a:t>引入了</a:t>
            </a:r>
            <a:r>
              <a:rPr lang="en-US" altLang="zh-CN" sz="2000" dirty="0"/>
              <a:t>safe region</a:t>
            </a:r>
            <a:r>
              <a:rPr lang="zh-CN" altLang="en-US" sz="2000" dirty="0"/>
              <a:t>的概念。</a:t>
            </a:r>
            <a:r>
              <a:rPr lang="en-US" altLang="zh-CN" sz="2000" dirty="0"/>
              <a:t>safe region</a:t>
            </a:r>
            <a:r>
              <a:rPr lang="zh-CN" altLang="en-US" sz="2000" dirty="0"/>
              <a:t>是指一块区域，这块区域中的引用都不会被修改，比如线程被阻塞了，那么它的线程堆栈中的引用是不会被修改的，</a:t>
            </a:r>
            <a:r>
              <a:rPr lang="en-US" altLang="zh-CN" sz="2000" dirty="0"/>
              <a:t>JVM</a:t>
            </a:r>
            <a:r>
              <a:rPr lang="zh-CN" altLang="en-US" sz="2000" dirty="0"/>
              <a:t>可以安全地进行标记。线程进入到</a:t>
            </a:r>
            <a:r>
              <a:rPr lang="en-US" altLang="zh-CN" sz="2000" dirty="0"/>
              <a:t>safe region</a:t>
            </a:r>
            <a:r>
              <a:rPr lang="zh-CN" altLang="en-US" sz="2000" dirty="0"/>
              <a:t>的时候先标识自己进入了</a:t>
            </a:r>
            <a:r>
              <a:rPr lang="en-US" altLang="zh-CN" sz="2000" dirty="0"/>
              <a:t>safe region</a:t>
            </a:r>
            <a:r>
              <a:rPr lang="zh-CN" altLang="en-US" sz="2000" dirty="0"/>
              <a:t>，等它被唤醒准备离开</a:t>
            </a:r>
            <a:r>
              <a:rPr lang="en-US" altLang="zh-CN" sz="2000" dirty="0"/>
              <a:t>safe region</a:t>
            </a:r>
            <a:r>
              <a:rPr lang="zh-CN" altLang="en-US" sz="2000" dirty="0"/>
              <a:t>的时候，先检查能否离开，如果</a:t>
            </a:r>
            <a:r>
              <a:rPr lang="en-US" altLang="zh-CN" sz="2000" dirty="0"/>
              <a:t>GC</a:t>
            </a:r>
            <a:r>
              <a:rPr lang="zh-CN" altLang="en-US" sz="2000" dirty="0"/>
              <a:t>已经完成，那么可以离开，否则就在</a:t>
            </a:r>
            <a:r>
              <a:rPr lang="en-US" altLang="zh-CN" sz="2000" dirty="0"/>
              <a:t>safe region</a:t>
            </a:r>
            <a:r>
              <a:rPr lang="zh-CN" altLang="en-US" sz="2000" dirty="0" smtClean="0"/>
              <a:t>呆着。</a:t>
            </a:r>
            <a:r>
              <a:rPr lang="zh-CN" altLang="en-US" sz="2000" dirty="0"/>
              <a:t>这可以理解，因为如果</a:t>
            </a:r>
            <a:r>
              <a:rPr lang="en-US" altLang="zh-CN" sz="2000" dirty="0"/>
              <a:t>GC</a:t>
            </a:r>
            <a:r>
              <a:rPr lang="zh-CN" altLang="en-US" sz="2000" dirty="0"/>
              <a:t>还没完成，那么这些在</a:t>
            </a:r>
            <a:r>
              <a:rPr lang="en-US" altLang="zh-CN" sz="2000" dirty="0"/>
              <a:t>safe region</a:t>
            </a:r>
            <a:r>
              <a:rPr lang="zh-CN" altLang="en-US" sz="2000" dirty="0"/>
              <a:t>中的线程也是被</a:t>
            </a:r>
            <a:r>
              <a:rPr lang="en-US" altLang="zh-CN" sz="2000" dirty="0"/>
              <a:t>stop the world</a:t>
            </a:r>
            <a:r>
              <a:rPr lang="zh-CN" altLang="en-US" sz="2000" dirty="0"/>
              <a:t>所影响的线程的一部分，如果让他们可以正常执行了，可能会影响标记的</a:t>
            </a:r>
            <a:r>
              <a:rPr lang="zh-CN" altLang="en-US" sz="2000" dirty="0" smtClean="0"/>
              <a:t>结果</a:t>
            </a:r>
            <a:endParaRPr lang="zh-CN" altLang="en-US" sz="2000" dirty="0"/>
          </a:p>
          <a:p>
            <a:r>
              <a:rPr lang="zh-CN" altLang="en-US" sz="2000" dirty="0"/>
              <a:t>可以设置</a:t>
            </a:r>
            <a:r>
              <a:rPr lang="en-US" altLang="zh-CN" sz="2000" dirty="0"/>
              <a:t>JVM</a:t>
            </a:r>
            <a:r>
              <a:rPr lang="zh-CN" altLang="en-US" sz="2000" dirty="0"/>
              <a:t>参数 </a:t>
            </a:r>
            <a:r>
              <a:rPr lang="en-US" altLang="zh-CN" sz="2000" dirty="0"/>
              <a:t>-XX:+</a:t>
            </a:r>
            <a:r>
              <a:rPr lang="en-US" altLang="zh-CN" sz="2000" dirty="0" err="1"/>
              <a:t>PrintSafepointStatistics</a:t>
            </a:r>
            <a:r>
              <a:rPr lang="en-US" altLang="zh-CN" sz="2000" dirty="0"/>
              <a:t> –</a:t>
            </a:r>
            <a:r>
              <a:rPr lang="en-US" altLang="zh-CN" sz="2000" dirty="0" err="1"/>
              <a:t>XX:PrintSafepointStatisticsCount</a:t>
            </a:r>
            <a:r>
              <a:rPr lang="en-US" altLang="zh-CN" sz="2000" dirty="0"/>
              <a:t>=1 </a:t>
            </a:r>
            <a:r>
              <a:rPr lang="zh-CN" altLang="en-US" sz="2000" dirty="0"/>
              <a:t>来输出</a:t>
            </a:r>
            <a:r>
              <a:rPr lang="en-US" altLang="zh-CN" sz="2000" dirty="0" err="1"/>
              <a:t>safepoint</a:t>
            </a:r>
            <a:r>
              <a:rPr lang="zh-CN" altLang="en-US" sz="2000" dirty="0"/>
              <a:t>的统计信息</a:t>
            </a:r>
          </a:p>
        </p:txBody>
      </p:sp>
    </p:spTree>
    <p:extLst>
      <p:ext uri="{BB962C8B-B14F-4D97-AF65-F5344CB8AC3E}">
        <p14:creationId xmlns:p14="http://schemas.microsoft.com/office/powerpoint/2010/main" val="3926423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6"/>
            <a:ext cx="4408715" cy="456142"/>
          </a:xfrm>
        </p:spPr>
        <p:txBody>
          <a:bodyPr>
            <a:noAutofit/>
          </a:bodyPr>
          <a:lstStyle/>
          <a:p>
            <a:r>
              <a:rPr lang="zh-CN" altLang="en-US" sz="2000" dirty="0" smtClean="0"/>
              <a:t>垃圾回收</a:t>
            </a:r>
            <a:r>
              <a:rPr lang="en-US" altLang="zh-CN" sz="2000" dirty="0" smtClean="0"/>
              <a:t>-</a:t>
            </a:r>
            <a:r>
              <a:rPr lang="zh-CN" altLang="en-US" sz="2000" dirty="0" smtClean="0"/>
              <a:t>安全点</a:t>
            </a:r>
            <a:r>
              <a:rPr lang="en-US" altLang="zh-CN" sz="2000" dirty="0" smtClean="0"/>
              <a:t>(</a:t>
            </a:r>
            <a:r>
              <a:rPr lang="en-US" altLang="zh-CN" sz="2000" dirty="0" err="1" smtClean="0"/>
              <a:t>safepoint</a:t>
            </a:r>
            <a:r>
              <a:rPr lang="en-US" altLang="zh-CN" sz="2000" dirty="0" smtClean="0"/>
              <a:t>)-</a:t>
            </a:r>
            <a:r>
              <a:rPr lang="zh-CN" altLang="en-US" sz="2000" dirty="0" smtClean="0"/>
              <a:t>源码分析</a:t>
            </a:r>
            <a:endParaRPr lang="zh-CN" altLang="en-US" sz="2000" dirty="0"/>
          </a:p>
        </p:txBody>
      </p:sp>
      <p:sp>
        <p:nvSpPr>
          <p:cNvPr id="5" name="内容占位符 4"/>
          <p:cNvSpPr>
            <a:spLocks noGrp="1"/>
          </p:cNvSpPr>
          <p:nvPr>
            <p:ph idx="1"/>
          </p:nvPr>
        </p:nvSpPr>
        <p:spPr>
          <a:xfrm>
            <a:off x="838200" y="821268"/>
            <a:ext cx="10515600" cy="5355695"/>
          </a:xfrm>
        </p:spPr>
        <p:txBody>
          <a:bodyPr/>
          <a:lstStyle/>
          <a:p>
            <a:r>
              <a:rPr lang="zh-CN" altLang="en-US" dirty="0" smtClean="0"/>
              <a:t>源码位于</a:t>
            </a:r>
            <a:r>
              <a:rPr lang="en-US" altLang="zh-CN" dirty="0"/>
              <a:t>D:\</a:t>
            </a:r>
            <a:r>
              <a:rPr lang="en-US" altLang="zh-CN" dirty="0" smtClean="0"/>
              <a:t>git\openjdk\hotspot\src\share\vm\runtime\safepoint.cpp</a:t>
            </a:r>
          </a:p>
          <a:p>
            <a:pPr marL="0" indent="0">
              <a:buNone/>
            </a:pPr>
            <a:r>
              <a:rPr lang="en-US" altLang="zh-CN" dirty="0" smtClean="0"/>
              <a:t>   D</a:t>
            </a:r>
            <a:r>
              <a:rPr lang="en-US" altLang="zh-CN" dirty="0"/>
              <a:t>:\</a:t>
            </a:r>
            <a:r>
              <a:rPr lang="en-US" altLang="zh-CN" dirty="0" smtClean="0"/>
              <a:t>git\openjdk\hotspot\src\share\vm\runtime\vmThread.cpp</a:t>
            </a:r>
          </a:p>
          <a:p>
            <a:pPr marL="0" indent="0">
              <a:buNone/>
            </a:pPr>
            <a:endParaRPr lang="zh-CN" altLang="en-US" dirty="0"/>
          </a:p>
        </p:txBody>
      </p:sp>
    </p:spTree>
    <p:extLst>
      <p:ext uri="{BB962C8B-B14F-4D97-AF65-F5344CB8AC3E}">
        <p14:creationId xmlns:p14="http://schemas.microsoft.com/office/powerpoint/2010/main" val="2431249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垃圾回收算法</a:t>
            </a:r>
          </a:p>
        </p:txBody>
      </p:sp>
      <p:sp>
        <p:nvSpPr>
          <p:cNvPr id="4" name="Rectangle 2"/>
          <p:cNvSpPr>
            <a:spLocks noChangeArrowheads="1"/>
          </p:cNvSpPr>
          <p:nvPr/>
        </p:nvSpPr>
        <p:spPr bwMode="gray">
          <a:xfrm>
            <a:off x="2798101" y="2103450"/>
            <a:ext cx="468313" cy="468313"/>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0" dirty="0">
                <a:solidFill>
                  <a:schemeClr val="tx1"/>
                </a:solidFill>
                <a:latin typeface="微软雅黑" panose="020B0503020204020204" pitchFamily="34" charset="-122"/>
                <a:ea typeface="微软雅黑" panose="020B0503020204020204" pitchFamily="34" charset="-122"/>
              </a:rPr>
              <a:t>2</a:t>
            </a:r>
          </a:p>
        </p:txBody>
      </p:sp>
      <p:sp>
        <p:nvSpPr>
          <p:cNvPr id="5" name="Rectangle 2"/>
          <p:cNvSpPr>
            <a:spLocks noChangeArrowheads="1"/>
          </p:cNvSpPr>
          <p:nvPr/>
        </p:nvSpPr>
        <p:spPr bwMode="gray">
          <a:xfrm>
            <a:off x="2796514" y="1274775"/>
            <a:ext cx="468312" cy="468313"/>
          </a:xfrm>
          <a:prstGeom prst="rect">
            <a:avLst/>
          </a:prstGeom>
          <a:solidFill>
            <a:srgbClr val="C00000"/>
          </a:solid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1" dirty="0">
                <a:solidFill>
                  <a:schemeClr val="bg1"/>
                </a:solidFill>
                <a:latin typeface="微软雅黑" panose="020B0503020204020204" pitchFamily="34" charset="-122"/>
                <a:ea typeface="微软雅黑" panose="020B0503020204020204" pitchFamily="34" charset="-122"/>
              </a:rPr>
              <a:t>1</a:t>
            </a:r>
          </a:p>
        </p:txBody>
      </p:sp>
      <p:sp>
        <p:nvSpPr>
          <p:cNvPr id="6" name="Rectangle 19"/>
          <p:cNvSpPr>
            <a:spLocks noChangeArrowheads="1"/>
          </p:cNvSpPr>
          <p:nvPr/>
        </p:nvSpPr>
        <p:spPr bwMode="gray">
          <a:xfrm>
            <a:off x="3596614" y="1262075"/>
            <a:ext cx="5759450" cy="468313"/>
          </a:xfrm>
          <a:prstGeom prst="rect">
            <a:avLst/>
          </a:prstGeom>
          <a:solidFill>
            <a:srgbClr val="C00000"/>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t>引用计数法</a:t>
            </a:r>
            <a:r>
              <a:rPr lang="en-US" altLang="zh-CN" sz="2000" dirty="0"/>
              <a:t>(reference counting)</a:t>
            </a:r>
          </a:p>
        </p:txBody>
      </p:sp>
      <p:sp>
        <p:nvSpPr>
          <p:cNvPr id="7" name="Rectangle 19"/>
          <p:cNvSpPr>
            <a:spLocks noChangeArrowheads="1"/>
          </p:cNvSpPr>
          <p:nvPr/>
        </p:nvSpPr>
        <p:spPr bwMode="gray">
          <a:xfrm>
            <a:off x="3615664" y="2112975"/>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t>标记清除</a:t>
            </a:r>
            <a:r>
              <a:rPr lang="en-US" altLang="zh-CN" sz="2000" dirty="0"/>
              <a:t>(mark-sweep)</a:t>
            </a:r>
          </a:p>
        </p:txBody>
      </p:sp>
      <p:sp>
        <p:nvSpPr>
          <p:cNvPr id="8" name="Rectangle 19"/>
          <p:cNvSpPr>
            <a:spLocks noChangeArrowheads="1"/>
          </p:cNvSpPr>
          <p:nvPr/>
        </p:nvSpPr>
        <p:spPr bwMode="gray">
          <a:xfrm>
            <a:off x="3628364" y="2976575"/>
            <a:ext cx="5761037" cy="468313"/>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t>复制算法</a:t>
            </a:r>
            <a:r>
              <a:rPr lang="en-US" altLang="zh-CN" sz="2000" dirty="0"/>
              <a:t>(copying)</a:t>
            </a:r>
          </a:p>
        </p:txBody>
      </p:sp>
      <p:sp>
        <p:nvSpPr>
          <p:cNvPr id="9" name="Rectangle 2"/>
          <p:cNvSpPr>
            <a:spLocks noChangeArrowheads="1"/>
          </p:cNvSpPr>
          <p:nvPr/>
        </p:nvSpPr>
        <p:spPr bwMode="gray">
          <a:xfrm>
            <a:off x="2796514" y="2971813"/>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0" dirty="0">
                <a:solidFill>
                  <a:schemeClr val="tx1"/>
                </a:solidFill>
                <a:latin typeface="微软雅黑" panose="020B0503020204020204" pitchFamily="34" charset="-122"/>
                <a:ea typeface="微软雅黑" panose="020B0503020204020204" pitchFamily="34" charset="-122"/>
              </a:rPr>
              <a:t>3</a:t>
            </a:r>
          </a:p>
        </p:txBody>
      </p:sp>
      <p:sp>
        <p:nvSpPr>
          <p:cNvPr id="10" name="Rectangle 19"/>
          <p:cNvSpPr>
            <a:spLocks noChangeArrowheads="1"/>
          </p:cNvSpPr>
          <p:nvPr/>
        </p:nvSpPr>
        <p:spPr bwMode="gray">
          <a:xfrm>
            <a:off x="3629951" y="4435487"/>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t>分代算法</a:t>
            </a:r>
            <a:r>
              <a:rPr lang="en-US" altLang="zh-CN" sz="2000" dirty="0"/>
              <a:t>(Generational collecting)</a:t>
            </a:r>
          </a:p>
        </p:txBody>
      </p:sp>
      <p:sp>
        <p:nvSpPr>
          <p:cNvPr id="11" name="Rectangle 2"/>
          <p:cNvSpPr>
            <a:spLocks noChangeArrowheads="1"/>
          </p:cNvSpPr>
          <p:nvPr/>
        </p:nvSpPr>
        <p:spPr bwMode="gray">
          <a:xfrm>
            <a:off x="2800409" y="4434693"/>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dirty="0" smtClean="0">
                <a:latin typeface="微软雅黑" panose="020B0503020204020204" pitchFamily="34" charset="-122"/>
                <a:ea typeface="微软雅黑" panose="020B0503020204020204" pitchFamily="34" charset="-122"/>
              </a:rPr>
              <a:t>5</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
        <p:nvSpPr>
          <p:cNvPr id="12" name="Rectangle 19"/>
          <p:cNvSpPr>
            <a:spLocks noChangeArrowheads="1"/>
          </p:cNvSpPr>
          <p:nvPr/>
        </p:nvSpPr>
        <p:spPr bwMode="gray">
          <a:xfrm>
            <a:off x="3629951" y="5208402"/>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t>分区算法</a:t>
            </a:r>
            <a:r>
              <a:rPr lang="en-US" altLang="zh-CN" sz="2000" dirty="0"/>
              <a:t>(region)</a:t>
            </a:r>
          </a:p>
        </p:txBody>
      </p:sp>
      <p:sp>
        <p:nvSpPr>
          <p:cNvPr id="13" name="Rectangle 2"/>
          <p:cNvSpPr>
            <a:spLocks noChangeArrowheads="1"/>
          </p:cNvSpPr>
          <p:nvPr/>
        </p:nvSpPr>
        <p:spPr bwMode="gray">
          <a:xfrm>
            <a:off x="2800409" y="5207608"/>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dirty="0" smtClean="0">
                <a:latin typeface="微软雅黑" panose="020B0503020204020204" pitchFamily="34" charset="-122"/>
                <a:ea typeface="微软雅黑" panose="020B0503020204020204" pitchFamily="34" charset="-122"/>
              </a:rPr>
              <a:t>6</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
        <p:nvSpPr>
          <p:cNvPr id="14" name="Rectangle 19"/>
          <p:cNvSpPr>
            <a:spLocks noChangeArrowheads="1"/>
          </p:cNvSpPr>
          <p:nvPr/>
        </p:nvSpPr>
        <p:spPr bwMode="gray">
          <a:xfrm>
            <a:off x="3615664" y="3701268"/>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t>标记压缩</a:t>
            </a:r>
            <a:r>
              <a:rPr lang="en-US" altLang="zh-CN" sz="2000" dirty="0"/>
              <a:t>(mark-compact)</a:t>
            </a:r>
          </a:p>
        </p:txBody>
      </p:sp>
      <p:sp>
        <p:nvSpPr>
          <p:cNvPr id="15" name="Rectangle 2"/>
          <p:cNvSpPr>
            <a:spLocks noChangeArrowheads="1"/>
          </p:cNvSpPr>
          <p:nvPr/>
        </p:nvSpPr>
        <p:spPr bwMode="gray">
          <a:xfrm>
            <a:off x="2786122" y="3700474"/>
            <a:ext cx="468312" cy="468312"/>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dirty="0">
                <a:latin typeface="微软雅黑" panose="020B0503020204020204" pitchFamily="34" charset="-122"/>
                <a:ea typeface="微软雅黑" panose="020B0503020204020204" pitchFamily="34" charset="-122"/>
              </a:rPr>
              <a:t>4</a:t>
            </a:r>
            <a:endParaRPr lang="en-US" altLang="zh-CN" sz="2000" b="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60087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垃圾回收</a:t>
            </a:r>
          </a:p>
        </p:txBody>
      </p:sp>
      <p:sp>
        <p:nvSpPr>
          <p:cNvPr id="3" name="矩形 2"/>
          <p:cNvSpPr/>
          <p:nvPr/>
        </p:nvSpPr>
        <p:spPr>
          <a:xfrm>
            <a:off x="614901" y="901292"/>
            <a:ext cx="10691854" cy="923330"/>
          </a:xfrm>
          <a:prstGeom prst="rect">
            <a:avLst/>
          </a:prstGeom>
        </p:spPr>
        <p:txBody>
          <a:bodyPr wrap="square">
            <a:spAutoFit/>
          </a:bodyPr>
          <a:lstStyle/>
          <a:p>
            <a:r>
              <a:rPr lang="zh-CN" altLang="en-US" dirty="0">
                <a:solidFill>
                  <a:srgbClr val="796E5E"/>
                </a:solidFill>
                <a:latin typeface="Arial" panose="020B0604020202020204" pitchFamily="34" charset="0"/>
              </a:rPr>
              <a:t>根搜索算法是从离散数学中的图论引入的，程序把所有的引用关系看作一张图，从一个节点</a:t>
            </a:r>
            <a:r>
              <a:rPr lang="en-US" altLang="zh-CN" dirty="0">
                <a:solidFill>
                  <a:srgbClr val="796E5E"/>
                </a:solidFill>
                <a:latin typeface="Calibri" panose="020F0502020204030204" pitchFamily="34" charset="0"/>
              </a:rPr>
              <a:t>GC ROOT</a:t>
            </a:r>
            <a:r>
              <a:rPr lang="zh-CN" altLang="en-US" dirty="0">
                <a:solidFill>
                  <a:srgbClr val="796E5E"/>
                </a:solidFill>
                <a:latin typeface="Arial" panose="020B0604020202020204" pitchFamily="34" charset="0"/>
              </a:rPr>
              <a:t>开始，寻找对应的引用节点，找到这个节点以后，继续寻找这个节点的引用节点，当所有的引用节点寻找完毕之后，剩余的节点则被认为是没有被引用到的节点，即无用的节点。</a:t>
            </a:r>
            <a:endParaRPr lang="zh-CN" altLang="en-US" dirty="0"/>
          </a:p>
        </p:txBody>
      </p:sp>
      <p:pic>
        <p:nvPicPr>
          <p:cNvPr id="4" name="Picture 2" descr="http://dl.iteye.com/upload/attachment/0075/0382/5669793f-fa43-39a8-bec5-cff5eb8bcf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806" y="2045327"/>
            <a:ext cx="7143750" cy="41492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278880" y="1989313"/>
            <a:ext cx="5027875" cy="1477328"/>
          </a:xfrm>
          <a:prstGeom prst="rect">
            <a:avLst/>
          </a:prstGeom>
        </p:spPr>
        <p:txBody>
          <a:bodyPr wrap="square">
            <a:spAutoFit/>
          </a:bodyPr>
          <a:lstStyle/>
          <a:p>
            <a:r>
              <a:rPr lang="zh-CN" altLang="en-US" dirty="0"/>
              <a:t>目前</a:t>
            </a:r>
            <a:r>
              <a:rPr lang="en-US" altLang="zh-CN" dirty="0"/>
              <a:t>java</a:t>
            </a:r>
            <a:r>
              <a:rPr lang="zh-CN" altLang="en-US" dirty="0"/>
              <a:t>中可作为</a:t>
            </a:r>
            <a:r>
              <a:rPr lang="en-US" altLang="zh-CN" dirty="0"/>
              <a:t>GC Root</a:t>
            </a:r>
            <a:r>
              <a:rPr lang="zh-CN" altLang="en-US" dirty="0"/>
              <a:t>的对象有</a:t>
            </a:r>
          </a:p>
          <a:p>
            <a:r>
              <a:rPr lang="en-US" altLang="zh-CN" dirty="0"/>
              <a:t>1</a:t>
            </a:r>
            <a:r>
              <a:rPr lang="zh-CN" altLang="en-US" dirty="0"/>
              <a:t>、    虚拟机栈中引用的对象（本地变量表）</a:t>
            </a:r>
          </a:p>
          <a:p>
            <a:r>
              <a:rPr lang="en-US" altLang="zh-CN" dirty="0"/>
              <a:t>2</a:t>
            </a:r>
            <a:r>
              <a:rPr lang="zh-CN" altLang="en-US" dirty="0"/>
              <a:t>、    方法区中静态属性引用的对象</a:t>
            </a:r>
          </a:p>
          <a:p>
            <a:r>
              <a:rPr lang="en-US" altLang="zh-CN" dirty="0"/>
              <a:t>3</a:t>
            </a:r>
            <a:r>
              <a:rPr lang="zh-CN" altLang="en-US" dirty="0"/>
              <a:t>、    方法区中常量引用的对象</a:t>
            </a:r>
          </a:p>
          <a:p>
            <a:r>
              <a:rPr lang="en-US" altLang="zh-CN" dirty="0"/>
              <a:t>4</a:t>
            </a:r>
            <a:r>
              <a:rPr lang="zh-CN" altLang="en-US" dirty="0"/>
              <a:t>、    本地方法栈中引用的对象（</a:t>
            </a:r>
            <a:r>
              <a:rPr lang="en-US" altLang="zh-CN" dirty="0"/>
              <a:t>Native</a:t>
            </a:r>
            <a:r>
              <a:rPr lang="zh-CN" altLang="en-US" dirty="0"/>
              <a:t>对象）</a:t>
            </a:r>
            <a:endParaRPr lang="en-US" altLang="zh-CN" dirty="0"/>
          </a:p>
        </p:txBody>
      </p:sp>
    </p:spTree>
    <p:extLst>
      <p:ext uri="{BB962C8B-B14F-4D97-AF65-F5344CB8AC3E}">
        <p14:creationId xmlns:p14="http://schemas.microsoft.com/office/powerpoint/2010/main" val="11822272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09816" y="818283"/>
            <a:ext cx="9978887" cy="4801314"/>
          </a:xfrm>
          <a:prstGeom prst="rect">
            <a:avLst/>
          </a:prstGeom>
        </p:spPr>
        <p:txBody>
          <a:bodyPr wrap="square">
            <a:spAutoFit/>
          </a:bodyPr>
          <a:lstStyle/>
          <a:p>
            <a:pPr marL="285750" indent="-285750">
              <a:buFont typeface="Wingdings" panose="05000000000000000000" pitchFamily="2" charset="2"/>
              <a:buChar char="l"/>
            </a:pPr>
            <a:r>
              <a:rPr lang="zh-CN" altLang="en-US" dirty="0"/>
              <a:t>强引用</a:t>
            </a:r>
            <a:endParaRPr lang="en-US" altLang="zh-CN" dirty="0"/>
          </a:p>
          <a:p>
            <a:pPr lvl="1"/>
            <a:r>
              <a:rPr lang="zh-CN" altLang="en-US" dirty="0"/>
              <a:t>只要引用存在，垃圾回收器永远不会回收</a:t>
            </a:r>
          </a:p>
          <a:p>
            <a:pPr lvl="1"/>
            <a:r>
              <a:rPr lang="en-US" altLang="zh-CN" dirty="0"/>
              <a:t>Object </a:t>
            </a:r>
            <a:r>
              <a:rPr lang="en-US" altLang="zh-CN" dirty="0" err="1"/>
              <a:t>obj</a:t>
            </a:r>
            <a:r>
              <a:rPr lang="en-US" altLang="zh-CN" dirty="0"/>
              <a:t> = new Object</a:t>
            </a:r>
            <a:r>
              <a:rPr lang="en-US" altLang="zh-CN" dirty="0" smtClean="0"/>
              <a:t>();</a:t>
            </a:r>
          </a:p>
          <a:p>
            <a:pPr lvl="1"/>
            <a:endParaRPr lang="en-US" altLang="zh-CN" dirty="0"/>
          </a:p>
          <a:p>
            <a:pPr lvl="1"/>
            <a:endParaRPr lang="en-US" altLang="zh-CN" dirty="0" smtClean="0"/>
          </a:p>
          <a:p>
            <a:pPr lvl="1"/>
            <a:endParaRPr lang="en-US" altLang="zh-CN" dirty="0"/>
          </a:p>
          <a:p>
            <a:pPr marL="285750" indent="-285750">
              <a:buFont typeface="Wingdings" panose="05000000000000000000" pitchFamily="2" charset="2"/>
              <a:buChar char="l"/>
            </a:pPr>
            <a:r>
              <a:rPr lang="zh-CN" altLang="en-US" dirty="0"/>
              <a:t>软引用</a:t>
            </a:r>
            <a:endParaRPr lang="en-US" altLang="zh-CN" dirty="0"/>
          </a:p>
          <a:p>
            <a:pPr lvl="1"/>
            <a:r>
              <a:rPr lang="zh-CN" altLang="en-US" dirty="0">
                <a:solidFill>
                  <a:srgbClr val="796E5E"/>
                </a:solidFill>
                <a:latin typeface="Arial" panose="020B0604020202020204" pitchFamily="34" charset="0"/>
              </a:rPr>
              <a:t>非必须引用，内存溢出之前进行回收，可以通过以下代码实现</a:t>
            </a:r>
          </a:p>
          <a:p>
            <a:pPr lvl="1"/>
            <a:r>
              <a:rPr lang="en-US" altLang="zh-CN" dirty="0">
                <a:solidFill>
                  <a:srgbClr val="796E5E"/>
                </a:solidFill>
                <a:latin typeface="Arial" panose="020B0604020202020204" pitchFamily="34" charset="0"/>
              </a:rPr>
              <a:t>Object </a:t>
            </a:r>
            <a:r>
              <a:rPr lang="en-US" altLang="zh-CN" dirty="0" err="1">
                <a:solidFill>
                  <a:srgbClr val="796E5E"/>
                </a:solidFill>
                <a:latin typeface="Arial" panose="020B0604020202020204" pitchFamily="34" charset="0"/>
              </a:rPr>
              <a:t>obj</a:t>
            </a:r>
            <a:r>
              <a:rPr lang="en-US" altLang="zh-CN" dirty="0">
                <a:solidFill>
                  <a:srgbClr val="796E5E"/>
                </a:solidFill>
                <a:latin typeface="Arial" panose="020B0604020202020204" pitchFamily="34" charset="0"/>
              </a:rPr>
              <a:t> = new Object();</a:t>
            </a:r>
          </a:p>
          <a:p>
            <a:pPr lvl="1"/>
            <a:r>
              <a:rPr lang="en-US" altLang="zh-CN" dirty="0" err="1">
                <a:solidFill>
                  <a:srgbClr val="796E5E"/>
                </a:solidFill>
                <a:latin typeface="Arial" panose="020B0604020202020204" pitchFamily="34" charset="0"/>
              </a:rPr>
              <a:t>SoftReference</a:t>
            </a:r>
            <a:r>
              <a:rPr lang="en-US" altLang="zh-CN" dirty="0">
                <a:solidFill>
                  <a:srgbClr val="796E5E"/>
                </a:solidFill>
                <a:latin typeface="Arial" panose="020B0604020202020204" pitchFamily="34" charset="0"/>
              </a:rPr>
              <a:t>&lt;Object&gt; sf = new </a:t>
            </a:r>
            <a:r>
              <a:rPr lang="en-US" altLang="zh-CN" dirty="0" err="1">
                <a:solidFill>
                  <a:srgbClr val="796E5E"/>
                </a:solidFill>
                <a:latin typeface="Arial" panose="020B0604020202020204" pitchFamily="34" charset="0"/>
              </a:rPr>
              <a:t>SoftReference</a:t>
            </a:r>
            <a:r>
              <a:rPr lang="en-US" altLang="zh-CN" dirty="0">
                <a:solidFill>
                  <a:srgbClr val="796E5E"/>
                </a:solidFill>
                <a:latin typeface="Arial" panose="020B0604020202020204" pitchFamily="34" charset="0"/>
              </a:rPr>
              <a:t>&lt;Object&gt;(</a:t>
            </a:r>
            <a:r>
              <a:rPr lang="en-US" altLang="zh-CN" dirty="0" err="1">
                <a:solidFill>
                  <a:srgbClr val="796E5E"/>
                </a:solidFill>
                <a:latin typeface="Arial" panose="020B0604020202020204" pitchFamily="34" charset="0"/>
              </a:rPr>
              <a:t>obj</a:t>
            </a:r>
            <a:r>
              <a:rPr lang="en-US" altLang="zh-CN" dirty="0">
                <a:solidFill>
                  <a:srgbClr val="796E5E"/>
                </a:solidFill>
                <a:latin typeface="Arial" panose="020B0604020202020204" pitchFamily="34" charset="0"/>
              </a:rPr>
              <a:t>);</a:t>
            </a:r>
          </a:p>
          <a:p>
            <a:pPr lvl="1"/>
            <a:r>
              <a:rPr lang="en-US" altLang="zh-CN" dirty="0" err="1">
                <a:solidFill>
                  <a:srgbClr val="796E5E"/>
                </a:solidFill>
                <a:latin typeface="Arial" panose="020B0604020202020204" pitchFamily="34" charset="0"/>
              </a:rPr>
              <a:t>obj</a:t>
            </a:r>
            <a:r>
              <a:rPr lang="en-US" altLang="zh-CN" dirty="0">
                <a:solidFill>
                  <a:srgbClr val="796E5E"/>
                </a:solidFill>
                <a:latin typeface="Arial" panose="020B0604020202020204" pitchFamily="34" charset="0"/>
              </a:rPr>
              <a:t> = null;</a:t>
            </a:r>
          </a:p>
          <a:p>
            <a:pPr lvl="1"/>
            <a:r>
              <a:rPr lang="en-US" altLang="zh-CN" dirty="0" err="1">
                <a:solidFill>
                  <a:srgbClr val="796E5E"/>
                </a:solidFill>
                <a:latin typeface="Arial" panose="020B0604020202020204" pitchFamily="34" charset="0"/>
              </a:rPr>
              <a:t>sf.get</a:t>
            </a:r>
            <a:r>
              <a:rPr lang="en-US" altLang="zh-CN" dirty="0">
                <a:solidFill>
                  <a:srgbClr val="796E5E"/>
                </a:solidFill>
                <a:latin typeface="Arial" panose="020B0604020202020204" pitchFamily="34" charset="0"/>
              </a:rPr>
              <a:t>();//</a:t>
            </a:r>
            <a:r>
              <a:rPr lang="zh-CN" altLang="en-US" dirty="0">
                <a:solidFill>
                  <a:srgbClr val="796E5E"/>
                </a:solidFill>
                <a:latin typeface="Arial" panose="020B0604020202020204" pitchFamily="34" charset="0"/>
              </a:rPr>
              <a:t>有时候会返回</a:t>
            </a:r>
            <a:r>
              <a:rPr lang="en-US" altLang="zh-CN" dirty="0">
                <a:solidFill>
                  <a:srgbClr val="796E5E"/>
                </a:solidFill>
                <a:latin typeface="Arial" panose="020B0604020202020204" pitchFamily="34" charset="0"/>
              </a:rPr>
              <a:t>null</a:t>
            </a:r>
          </a:p>
          <a:p>
            <a:pPr lvl="1"/>
            <a:r>
              <a:rPr lang="zh-CN" altLang="en-US" dirty="0">
                <a:solidFill>
                  <a:srgbClr val="796E5E"/>
                </a:solidFill>
                <a:latin typeface="Arial" panose="020B0604020202020204" pitchFamily="34" charset="0"/>
              </a:rPr>
              <a:t>这时候</a:t>
            </a:r>
            <a:r>
              <a:rPr lang="en-US" altLang="zh-CN" dirty="0">
                <a:solidFill>
                  <a:srgbClr val="796E5E"/>
                </a:solidFill>
                <a:latin typeface="Arial" panose="020B0604020202020204" pitchFamily="34" charset="0"/>
              </a:rPr>
              <a:t>sf</a:t>
            </a:r>
            <a:r>
              <a:rPr lang="zh-CN" altLang="en-US" dirty="0">
                <a:solidFill>
                  <a:srgbClr val="796E5E"/>
                </a:solidFill>
                <a:latin typeface="Arial" panose="020B0604020202020204" pitchFamily="34" charset="0"/>
              </a:rPr>
              <a:t>是对</a:t>
            </a:r>
            <a:r>
              <a:rPr lang="en-US" altLang="zh-CN" dirty="0" err="1">
                <a:solidFill>
                  <a:srgbClr val="796E5E"/>
                </a:solidFill>
                <a:latin typeface="Arial" panose="020B0604020202020204" pitchFamily="34" charset="0"/>
              </a:rPr>
              <a:t>obj</a:t>
            </a:r>
            <a:r>
              <a:rPr lang="zh-CN" altLang="en-US" dirty="0">
                <a:solidFill>
                  <a:srgbClr val="796E5E"/>
                </a:solidFill>
                <a:latin typeface="Arial" panose="020B0604020202020204" pitchFamily="34" charset="0"/>
              </a:rPr>
              <a:t>的一个软引用，通过</a:t>
            </a:r>
            <a:r>
              <a:rPr lang="en-US" altLang="zh-CN" dirty="0" err="1">
                <a:solidFill>
                  <a:srgbClr val="796E5E"/>
                </a:solidFill>
                <a:latin typeface="Arial" panose="020B0604020202020204" pitchFamily="34" charset="0"/>
              </a:rPr>
              <a:t>sf.get</a:t>
            </a:r>
            <a:r>
              <a:rPr lang="en-US" altLang="zh-CN" dirty="0">
                <a:solidFill>
                  <a:srgbClr val="796E5E"/>
                </a:solidFill>
                <a:latin typeface="Arial" panose="020B0604020202020204" pitchFamily="34" charset="0"/>
              </a:rPr>
              <a:t>()</a:t>
            </a:r>
            <a:r>
              <a:rPr lang="zh-CN" altLang="en-US" dirty="0">
                <a:solidFill>
                  <a:srgbClr val="796E5E"/>
                </a:solidFill>
                <a:latin typeface="Arial" panose="020B0604020202020204" pitchFamily="34" charset="0"/>
              </a:rPr>
              <a:t>方法可以取到这个对象，当然，当这个对象被标记为需要回收的对象时，则返回</a:t>
            </a:r>
            <a:r>
              <a:rPr lang="en-US" altLang="zh-CN" dirty="0">
                <a:solidFill>
                  <a:srgbClr val="796E5E"/>
                </a:solidFill>
                <a:latin typeface="Arial" panose="020B0604020202020204" pitchFamily="34" charset="0"/>
              </a:rPr>
              <a:t>null</a:t>
            </a:r>
            <a:r>
              <a:rPr lang="zh-CN" altLang="en-US" dirty="0">
                <a:solidFill>
                  <a:srgbClr val="796E5E"/>
                </a:solidFill>
                <a:latin typeface="Arial" panose="020B0604020202020204" pitchFamily="34" charset="0"/>
              </a:rPr>
              <a:t>；</a:t>
            </a:r>
          </a:p>
          <a:p>
            <a:pPr lvl="1"/>
            <a:r>
              <a:rPr lang="zh-CN" altLang="en-US" dirty="0">
                <a:solidFill>
                  <a:srgbClr val="796E5E"/>
                </a:solidFill>
                <a:latin typeface="Arial" panose="020B0604020202020204" pitchFamily="34" charset="0"/>
              </a:rPr>
              <a:t>软引用主要用户实现类似缓存的功能，在内存足够的情况下直接通过软引用取值，无需从繁忙的真实来源查询数据，提升速度；当内存不足时，自动删除这部分缓存数据，从真正的来源查询这些数据。</a:t>
            </a:r>
            <a:endParaRPr lang="en-US" altLang="zh-CN" dirty="0">
              <a:solidFill>
                <a:srgbClr val="796E5E"/>
              </a:solidFill>
              <a:latin typeface="Arial" panose="020B0604020202020204" pitchFamily="34" charset="0"/>
            </a:endParaRPr>
          </a:p>
        </p:txBody>
      </p:sp>
    </p:spTree>
    <p:extLst>
      <p:ext uri="{BB962C8B-B14F-4D97-AF65-F5344CB8AC3E}">
        <p14:creationId xmlns:p14="http://schemas.microsoft.com/office/powerpoint/2010/main" val="4195439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gray">
          <a:xfrm>
            <a:off x="2729089" y="3397412"/>
            <a:ext cx="468313" cy="468313"/>
          </a:xfrm>
          <a:prstGeom prst="rect">
            <a:avLst/>
          </a:prstGeom>
          <a:no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0" dirty="0">
                <a:solidFill>
                  <a:schemeClr val="tx1"/>
                </a:solidFill>
                <a:latin typeface="微软雅黑" panose="020B0503020204020204" pitchFamily="34" charset="-122"/>
                <a:ea typeface="微软雅黑" panose="020B0503020204020204" pitchFamily="34" charset="-122"/>
              </a:rPr>
              <a:t>2</a:t>
            </a:r>
          </a:p>
        </p:txBody>
      </p:sp>
      <p:sp>
        <p:nvSpPr>
          <p:cNvPr id="4" name="Rectangle 2"/>
          <p:cNvSpPr>
            <a:spLocks noChangeArrowheads="1"/>
          </p:cNvSpPr>
          <p:nvPr/>
        </p:nvSpPr>
        <p:spPr bwMode="gray">
          <a:xfrm>
            <a:off x="2727502" y="2568737"/>
            <a:ext cx="468312" cy="468313"/>
          </a:xfrm>
          <a:prstGeom prst="rect">
            <a:avLst/>
          </a:prstGeom>
          <a:solidFill>
            <a:srgbClr val="C00000"/>
          </a:solidFill>
          <a:ln w="9525" algn="ctr">
            <a:solidFill>
              <a:srgbClr val="C00000"/>
            </a:solidFill>
            <a:miter lim="800000"/>
          </a:ln>
          <a:effectLst>
            <a:outerShdw dist="35921" dir="2700000" algn="ctr" rotWithShape="0">
              <a:schemeClr val="bg2"/>
            </a:outerShdw>
          </a:effectLst>
        </p:spPr>
        <p:txBody>
          <a:bodyPr wrap="none" lIns="118800" r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000" b="1" dirty="0">
                <a:solidFill>
                  <a:schemeClr val="bg1"/>
                </a:solidFill>
                <a:latin typeface="微软雅黑" panose="020B0503020204020204" pitchFamily="34" charset="-122"/>
                <a:ea typeface="微软雅黑" panose="020B0503020204020204" pitchFamily="34" charset="-122"/>
              </a:rPr>
              <a:t>1</a:t>
            </a:r>
          </a:p>
        </p:txBody>
      </p:sp>
      <p:sp>
        <p:nvSpPr>
          <p:cNvPr id="5" name="Rectangle 19"/>
          <p:cNvSpPr>
            <a:spLocks noChangeArrowheads="1"/>
          </p:cNvSpPr>
          <p:nvPr/>
        </p:nvSpPr>
        <p:spPr bwMode="gray">
          <a:xfrm>
            <a:off x="3527602" y="2556037"/>
            <a:ext cx="5759450" cy="468313"/>
          </a:xfrm>
          <a:prstGeom prst="rect">
            <a:avLst/>
          </a:prstGeom>
          <a:solidFill>
            <a:srgbClr val="C00000"/>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2000" b="1" dirty="0" smtClean="0">
                <a:solidFill>
                  <a:schemeClr val="bg1"/>
                </a:solidFill>
                <a:latin typeface="微软雅黑" panose="020B0503020204020204" pitchFamily="34" charset="-122"/>
                <a:ea typeface="微软雅黑" panose="020B0503020204020204" pitchFamily="34" charset="-122"/>
              </a:rPr>
              <a:t>JVM</a:t>
            </a:r>
            <a:r>
              <a:rPr lang="zh-CN" altLang="en-US" sz="2000" b="1" dirty="0">
                <a:solidFill>
                  <a:schemeClr val="bg1"/>
                </a:solidFill>
                <a:latin typeface="微软雅黑" panose="020B0503020204020204" pitchFamily="34" charset="-122"/>
                <a:ea typeface="微软雅黑" panose="020B0503020204020204" pitchFamily="34" charset="-122"/>
              </a:rPr>
              <a:t>类</a:t>
            </a:r>
            <a:r>
              <a:rPr lang="zh-CN" altLang="en-US" sz="2000" b="1" dirty="0" smtClean="0">
                <a:solidFill>
                  <a:schemeClr val="bg1"/>
                </a:solidFill>
                <a:latin typeface="微软雅黑" panose="020B0503020204020204" pitchFamily="34" charset="-122"/>
                <a:ea typeface="微软雅黑" panose="020B0503020204020204" pitchFamily="34" charset="-122"/>
              </a:rPr>
              <a:t>加载器</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6" name="Rectangle 19"/>
          <p:cNvSpPr>
            <a:spLocks noChangeArrowheads="1"/>
          </p:cNvSpPr>
          <p:nvPr/>
        </p:nvSpPr>
        <p:spPr bwMode="gray">
          <a:xfrm>
            <a:off x="3546652" y="3406937"/>
            <a:ext cx="5759450" cy="466725"/>
          </a:xfrm>
          <a:prstGeom prst="rect">
            <a:avLst/>
          </a:prstGeom>
          <a:solidFill>
            <a:schemeClr val="bg1"/>
          </a:solidFill>
          <a:ln w="6350" algn="ctr">
            <a:solidFill>
              <a:srgbClr val="C00000"/>
            </a:solid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altLang="zh-CN" sz="2000" dirty="0" smtClean="0">
                <a:latin typeface="微软雅黑" panose="020B0503020204020204" pitchFamily="34" charset="-122"/>
                <a:ea typeface="微软雅黑" panose="020B0503020204020204" pitchFamily="34" charset="-122"/>
              </a:rPr>
              <a:t>JVM</a:t>
            </a:r>
            <a:r>
              <a:rPr lang="zh-CN" altLang="en-US" sz="2000" dirty="0" smtClean="0">
                <a:latin typeface="微软雅黑" panose="020B0503020204020204" pitchFamily="34" charset="-122"/>
                <a:ea typeface="微软雅黑" panose="020B0503020204020204" pitchFamily="34" charset="-122"/>
              </a:rPr>
              <a:t>类加载机制</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28493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812" y="792960"/>
            <a:ext cx="10607040" cy="5262979"/>
          </a:xfrm>
          <a:prstGeom prst="rect">
            <a:avLst/>
          </a:prstGeom>
        </p:spPr>
        <p:txBody>
          <a:bodyPr wrap="square">
            <a:spAutoFit/>
          </a:bodyPr>
          <a:lstStyle/>
          <a:p>
            <a:pPr marL="285750" indent="-285750">
              <a:buFont typeface="Wingdings" panose="05000000000000000000" pitchFamily="2" charset="2"/>
              <a:buChar char="l"/>
            </a:pPr>
            <a:r>
              <a:rPr lang="zh-CN" altLang="en-US" sz="1600" dirty="0">
                <a:solidFill>
                  <a:srgbClr val="796E5E"/>
                </a:solidFill>
                <a:latin typeface="Arial" panose="020B0604020202020204" pitchFamily="34" charset="0"/>
              </a:rPr>
              <a:t>弱引用</a:t>
            </a:r>
            <a:endParaRPr lang="en-US" altLang="zh-CN" sz="1600" dirty="0">
              <a:solidFill>
                <a:srgbClr val="796E5E"/>
              </a:solidFill>
              <a:latin typeface="Arial" panose="020B0604020202020204" pitchFamily="34" charset="0"/>
            </a:endParaRPr>
          </a:p>
          <a:p>
            <a:pPr lvl="1"/>
            <a:r>
              <a:rPr lang="zh-CN" altLang="en-US" sz="1600" dirty="0">
                <a:solidFill>
                  <a:srgbClr val="796E5E"/>
                </a:solidFill>
                <a:latin typeface="Arial" panose="020B0604020202020204" pitchFamily="34" charset="0"/>
              </a:rPr>
              <a:t>第二次垃圾回收时回收，可以通过如下代码实现</a:t>
            </a:r>
          </a:p>
          <a:p>
            <a:pPr lvl="1"/>
            <a:r>
              <a:rPr lang="en-US" altLang="zh-CN" sz="1600" dirty="0">
                <a:solidFill>
                  <a:srgbClr val="796E5E"/>
                </a:solidFill>
                <a:latin typeface="Arial" panose="020B0604020202020204" pitchFamily="34" charset="0"/>
              </a:rPr>
              <a:t>Object </a:t>
            </a:r>
            <a:r>
              <a:rPr lang="en-US" altLang="zh-CN" sz="1600" dirty="0" err="1">
                <a:solidFill>
                  <a:srgbClr val="796E5E"/>
                </a:solidFill>
                <a:latin typeface="Arial" panose="020B0604020202020204" pitchFamily="34" charset="0"/>
              </a:rPr>
              <a:t>obj</a:t>
            </a:r>
            <a:r>
              <a:rPr lang="en-US" altLang="zh-CN" sz="1600" dirty="0">
                <a:solidFill>
                  <a:srgbClr val="796E5E"/>
                </a:solidFill>
                <a:latin typeface="Arial" panose="020B0604020202020204" pitchFamily="34" charset="0"/>
              </a:rPr>
              <a:t> = new Object();</a:t>
            </a:r>
          </a:p>
          <a:p>
            <a:pPr lvl="1"/>
            <a:r>
              <a:rPr lang="en-US" altLang="zh-CN" sz="1600" dirty="0" err="1">
                <a:solidFill>
                  <a:srgbClr val="796E5E"/>
                </a:solidFill>
                <a:latin typeface="Arial" panose="020B0604020202020204" pitchFamily="34" charset="0"/>
              </a:rPr>
              <a:t>WeakReference</a:t>
            </a:r>
            <a:r>
              <a:rPr lang="en-US" altLang="zh-CN" sz="1600" dirty="0">
                <a:solidFill>
                  <a:srgbClr val="796E5E"/>
                </a:solidFill>
                <a:latin typeface="Arial" panose="020B0604020202020204" pitchFamily="34" charset="0"/>
              </a:rPr>
              <a:t>&lt;Object&gt; </a:t>
            </a:r>
            <a:r>
              <a:rPr lang="en-US" altLang="zh-CN" sz="1600" dirty="0" err="1">
                <a:solidFill>
                  <a:srgbClr val="796E5E"/>
                </a:solidFill>
                <a:latin typeface="Arial" panose="020B0604020202020204" pitchFamily="34" charset="0"/>
              </a:rPr>
              <a:t>wf</a:t>
            </a:r>
            <a:r>
              <a:rPr lang="en-US" altLang="zh-CN" sz="1600" dirty="0">
                <a:solidFill>
                  <a:srgbClr val="796E5E"/>
                </a:solidFill>
                <a:latin typeface="Arial" panose="020B0604020202020204" pitchFamily="34" charset="0"/>
              </a:rPr>
              <a:t> = new </a:t>
            </a:r>
            <a:r>
              <a:rPr lang="en-US" altLang="zh-CN" sz="1600" dirty="0" err="1">
                <a:solidFill>
                  <a:srgbClr val="796E5E"/>
                </a:solidFill>
                <a:latin typeface="Arial" panose="020B0604020202020204" pitchFamily="34" charset="0"/>
              </a:rPr>
              <a:t>WeakReference</a:t>
            </a:r>
            <a:r>
              <a:rPr lang="en-US" altLang="zh-CN" sz="1600" dirty="0">
                <a:solidFill>
                  <a:srgbClr val="796E5E"/>
                </a:solidFill>
                <a:latin typeface="Arial" panose="020B0604020202020204" pitchFamily="34" charset="0"/>
              </a:rPr>
              <a:t>&lt;Object&gt;(</a:t>
            </a:r>
            <a:r>
              <a:rPr lang="en-US" altLang="zh-CN" sz="1600" dirty="0" err="1">
                <a:solidFill>
                  <a:srgbClr val="796E5E"/>
                </a:solidFill>
                <a:latin typeface="Arial" panose="020B0604020202020204" pitchFamily="34" charset="0"/>
              </a:rPr>
              <a:t>obj</a:t>
            </a:r>
            <a:r>
              <a:rPr lang="en-US" altLang="zh-CN" sz="1600" dirty="0">
                <a:solidFill>
                  <a:srgbClr val="796E5E"/>
                </a:solidFill>
                <a:latin typeface="Arial" panose="020B0604020202020204" pitchFamily="34" charset="0"/>
              </a:rPr>
              <a:t>);</a:t>
            </a:r>
          </a:p>
          <a:p>
            <a:pPr lvl="1"/>
            <a:r>
              <a:rPr lang="en-US" altLang="zh-CN" sz="1600" dirty="0" err="1">
                <a:solidFill>
                  <a:srgbClr val="796E5E"/>
                </a:solidFill>
                <a:latin typeface="Arial" panose="020B0604020202020204" pitchFamily="34" charset="0"/>
              </a:rPr>
              <a:t>obj</a:t>
            </a:r>
            <a:r>
              <a:rPr lang="en-US" altLang="zh-CN" sz="1600" dirty="0">
                <a:solidFill>
                  <a:srgbClr val="796E5E"/>
                </a:solidFill>
                <a:latin typeface="Arial" panose="020B0604020202020204" pitchFamily="34" charset="0"/>
              </a:rPr>
              <a:t> = null;</a:t>
            </a:r>
          </a:p>
          <a:p>
            <a:pPr lvl="1"/>
            <a:r>
              <a:rPr lang="en-US" altLang="zh-CN" sz="1600" dirty="0" err="1">
                <a:solidFill>
                  <a:srgbClr val="796E5E"/>
                </a:solidFill>
                <a:latin typeface="Arial" panose="020B0604020202020204" pitchFamily="34" charset="0"/>
              </a:rPr>
              <a:t>wf.get</a:t>
            </a:r>
            <a:r>
              <a:rPr lang="en-US" altLang="zh-CN" sz="1600" dirty="0">
                <a:solidFill>
                  <a:srgbClr val="796E5E"/>
                </a:solidFill>
                <a:latin typeface="Arial" panose="020B0604020202020204" pitchFamily="34" charset="0"/>
              </a:rPr>
              <a:t>();//</a:t>
            </a:r>
            <a:r>
              <a:rPr lang="zh-CN" altLang="en-US" sz="1600" dirty="0">
                <a:solidFill>
                  <a:srgbClr val="796E5E"/>
                </a:solidFill>
                <a:latin typeface="Arial" panose="020B0604020202020204" pitchFamily="34" charset="0"/>
              </a:rPr>
              <a:t>有时候会返回</a:t>
            </a:r>
            <a:r>
              <a:rPr lang="en-US" altLang="zh-CN" sz="1600" dirty="0">
                <a:solidFill>
                  <a:srgbClr val="796E5E"/>
                </a:solidFill>
                <a:latin typeface="Arial" panose="020B0604020202020204" pitchFamily="34" charset="0"/>
              </a:rPr>
              <a:t>null</a:t>
            </a:r>
          </a:p>
          <a:p>
            <a:pPr lvl="1"/>
            <a:r>
              <a:rPr lang="en-US" altLang="zh-CN" sz="1600" dirty="0" err="1">
                <a:solidFill>
                  <a:srgbClr val="796E5E"/>
                </a:solidFill>
                <a:latin typeface="Arial" panose="020B0604020202020204" pitchFamily="34" charset="0"/>
              </a:rPr>
              <a:t>wf.isEnQueued</a:t>
            </a:r>
            <a:r>
              <a:rPr lang="en-US" altLang="zh-CN" sz="1600" dirty="0">
                <a:solidFill>
                  <a:srgbClr val="796E5E"/>
                </a:solidFill>
                <a:latin typeface="Arial" panose="020B0604020202020204" pitchFamily="34" charset="0"/>
              </a:rPr>
              <a:t>();//</a:t>
            </a:r>
            <a:r>
              <a:rPr lang="zh-CN" altLang="en-US" sz="1600" dirty="0">
                <a:solidFill>
                  <a:srgbClr val="796E5E"/>
                </a:solidFill>
                <a:latin typeface="Arial" panose="020B0604020202020204" pitchFamily="34" charset="0"/>
              </a:rPr>
              <a:t>返回是否被垃圾回收器标记为即将回收的垃圾</a:t>
            </a:r>
          </a:p>
          <a:p>
            <a:pPr lvl="1"/>
            <a:r>
              <a:rPr lang="zh-CN" altLang="en-US" sz="1600" dirty="0">
                <a:solidFill>
                  <a:srgbClr val="796E5E"/>
                </a:solidFill>
                <a:latin typeface="Arial" panose="020B0604020202020204" pitchFamily="34" charset="0"/>
              </a:rPr>
              <a:t>弱引用是在第二次垃圾回收时回收，短时间内通过弱引用取对应的数据，可以取到，当执行过第二次垃圾回收时，将返回</a:t>
            </a:r>
            <a:r>
              <a:rPr lang="en-US" altLang="zh-CN" sz="1600" dirty="0">
                <a:solidFill>
                  <a:srgbClr val="796E5E"/>
                </a:solidFill>
                <a:latin typeface="Arial" panose="020B0604020202020204" pitchFamily="34" charset="0"/>
              </a:rPr>
              <a:t>null</a:t>
            </a:r>
            <a:r>
              <a:rPr lang="zh-CN" altLang="en-US" sz="1600" dirty="0">
                <a:solidFill>
                  <a:srgbClr val="796E5E"/>
                </a:solidFill>
                <a:latin typeface="Arial" panose="020B0604020202020204" pitchFamily="34" charset="0"/>
              </a:rPr>
              <a:t>。</a:t>
            </a:r>
          </a:p>
          <a:p>
            <a:pPr lvl="1"/>
            <a:r>
              <a:rPr lang="zh-CN" altLang="en-US" sz="1600" dirty="0">
                <a:solidFill>
                  <a:srgbClr val="796E5E"/>
                </a:solidFill>
                <a:latin typeface="Arial" panose="020B0604020202020204" pitchFamily="34" charset="0"/>
              </a:rPr>
              <a:t>弱引用主要用于监控对象是否已经被垃圾回收器标记为即将回收的垃圾，可以通过弱引用的</a:t>
            </a:r>
            <a:r>
              <a:rPr lang="en-US" altLang="zh-CN" sz="1600" dirty="0" err="1">
                <a:solidFill>
                  <a:srgbClr val="796E5E"/>
                </a:solidFill>
                <a:latin typeface="Arial" panose="020B0604020202020204" pitchFamily="34" charset="0"/>
              </a:rPr>
              <a:t>isEnQueued</a:t>
            </a:r>
            <a:r>
              <a:rPr lang="zh-CN" altLang="en-US" sz="1600" dirty="0">
                <a:solidFill>
                  <a:srgbClr val="796E5E"/>
                </a:solidFill>
                <a:latin typeface="Arial" panose="020B0604020202020204" pitchFamily="34" charset="0"/>
              </a:rPr>
              <a:t>方法返回对象是否被垃圾回收</a:t>
            </a:r>
            <a:r>
              <a:rPr lang="zh-CN" altLang="en-US" sz="1600" dirty="0" smtClean="0">
                <a:solidFill>
                  <a:srgbClr val="796E5E"/>
                </a:solidFill>
                <a:latin typeface="Arial" panose="020B0604020202020204" pitchFamily="34" charset="0"/>
              </a:rPr>
              <a:t>器</a:t>
            </a:r>
            <a:r>
              <a:rPr lang="zh-CN" altLang="en-US" sz="1600" dirty="0">
                <a:solidFill>
                  <a:srgbClr val="796E5E"/>
                </a:solidFill>
                <a:latin typeface="Arial" panose="020B0604020202020204" pitchFamily="34" charset="0"/>
              </a:rPr>
              <a:t>标记为即将回收的垃圾</a:t>
            </a:r>
            <a:endParaRPr lang="en-US" altLang="zh-CN" sz="1600" dirty="0">
              <a:solidFill>
                <a:srgbClr val="796E5E"/>
              </a:solidFill>
              <a:latin typeface="Arial" panose="020B0604020202020204" pitchFamily="34" charset="0"/>
            </a:endParaRPr>
          </a:p>
          <a:p>
            <a:pPr marL="285750" indent="-285750">
              <a:buFont typeface="Wingdings" panose="05000000000000000000" pitchFamily="2" charset="2"/>
              <a:buChar char="l"/>
            </a:pPr>
            <a:r>
              <a:rPr lang="zh-CN" altLang="en-US" sz="1600" dirty="0">
                <a:solidFill>
                  <a:srgbClr val="796E5E"/>
                </a:solidFill>
                <a:latin typeface="Arial" panose="020B0604020202020204" pitchFamily="34" charset="0"/>
              </a:rPr>
              <a:t>虚引用（幽灵</a:t>
            </a:r>
            <a:r>
              <a:rPr lang="en-US" altLang="zh-CN" sz="1600" dirty="0">
                <a:solidFill>
                  <a:srgbClr val="796E5E"/>
                </a:solidFill>
                <a:latin typeface="Arial" panose="020B0604020202020204" pitchFamily="34" charset="0"/>
              </a:rPr>
              <a:t>/</a:t>
            </a:r>
            <a:r>
              <a:rPr lang="zh-CN" altLang="en-US" sz="1600" dirty="0">
                <a:solidFill>
                  <a:srgbClr val="796E5E"/>
                </a:solidFill>
                <a:latin typeface="Arial" panose="020B0604020202020204" pitchFamily="34" charset="0"/>
              </a:rPr>
              <a:t>幻影引用）</a:t>
            </a:r>
            <a:endParaRPr lang="en-US" altLang="zh-CN" sz="1600" dirty="0">
              <a:solidFill>
                <a:srgbClr val="796E5E"/>
              </a:solidFill>
              <a:latin typeface="Arial" panose="020B0604020202020204" pitchFamily="34" charset="0"/>
            </a:endParaRPr>
          </a:p>
          <a:p>
            <a:pPr lvl="1"/>
            <a:r>
              <a:rPr lang="zh-CN" altLang="en-US" sz="1600" dirty="0">
                <a:solidFill>
                  <a:srgbClr val="796E5E"/>
                </a:solidFill>
                <a:latin typeface="Arial" panose="020B0604020202020204" pitchFamily="34" charset="0"/>
              </a:rPr>
              <a:t>垃圾回收时回收，无法通过引用取到对象值，可以通过如下代码实现</a:t>
            </a:r>
          </a:p>
          <a:p>
            <a:pPr lvl="1"/>
            <a:r>
              <a:rPr lang="en-US" altLang="zh-CN" sz="1600" dirty="0">
                <a:solidFill>
                  <a:srgbClr val="796E5E"/>
                </a:solidFill>
                <a:latin typeface="Arial" panose="020B0604020202020204" pitchFamily="34" charset="0"/>
              </a:rPr>
              <a:t>Object </a:t>
            </a:r>
            <a:r>
              <a:rPr lang="en-US" altLang="zh-CN" sz="1600" dirty="0" err="1">
                <a:solidFill>
                  <a:srgbClr val="796E5E"/>
                </a:solidFill>
                <a:latin typeface="Arial" panose="020B0604020202020204" pitchFamily="34" charset="0"/>
              </a:rPr>
              <a:t>obj</a:t>
            </a:r>
            <a:r>
              <a:rPr lang="en-US" altLang="zh-CN" sz="1600" dirty="0">
                <a:solidFill>
                  <a:srgbClr val="796E5E"/>
                </a:solidFill>
                <a:latin typeface="Arial" panose="020B0604020202020204" pitchFamily="34" charset="0"/>
              </a:rPr>
              <a:t> = new Object();</a:t>
            </a:r>
          </a:p>
          <a:p>
            <a:pPr lvl="1"/>
            <a:r>
              <a:rPr lang="en-US" altLang="zh-CN" sz="1600" dirty="0" err="1">
                <a:solidFill>
                  <a:srgbClr val="796E5E"/>
                </a:solidFill>
                <a:latin typeface="Arial" panose="020B0604020202020204" pitchFamily="34" charset="0"/>
              </a:rPr>
              <a:t>PhantomReference</a:t>
            </a:r>
            <a:r>
              <a:rPr lang="en-US" altLang="zh-CN" sz="1600" dirty="0">
                <a:solidFill>
                  <a:srgbClr val="796E5E"/>
                </a:solidFill>
                <a:latin typeface="Arial" panose="020B0604020202020204" pitchFamily="34" charset="0"/>
              </a:rPr>
              <a:t>&lt;Object&gt; pf = new </a:t>
            </a:r>
            <a:r>
              <a:rPr lang="en-US" altLang="zh-CN" sz="1600" dirty="0" err="1">
                <a:solidFill>
                  <a:srgbClr val="796E5E"/>
                </a:solidFill>
                <a:latin typeface="Arial" panose="020B0604020202020204" pitchFamily="34" charset="0"/>
              </a:rPr>
              <a:t>PhantomReference</a:t>
            </a:r>
            <a:r>
              <a:rPr lang="en-US" altLang="zh-CN" sz="1600" dirty="0">
                <a:solidFill>
                  <a:srgbClr val="796E5E"/>
                </a:solidFill>
                <a:latin typeface="Arial" panose="020B0604020202020204" pitchFamily="34" charset="0"/>
              </a:rPr>
              <a:t>&lt;Object&gt;(</a:t>
            </a:r>
            <a:r>
              <a:rPr lang="en-US" altLang="zh-CN" sz="1600" dirty="0" err="1">
                <a:solidFill>
                  <a:srgbClr val="796E5E"/>
                </a:solidFill>
                <a:latin typeface="Arial" panose="020B0604020202020204" pitchFamily="34" charset="0"/>
              </a:rPr>
              <a:t>obj</a:t>
            </a:r>
            <a:r>
              <a:rPr lang="en-US" altLang="zh-CN" sz="1600" dirty="0">
                <a:solidFill>
                  <a:srgbClr val="796E5E"/>
                </a:solidFill>
                <a:latin typeface="Arial" panose="020B0604020202020204" pitchFamily="34" charset="0"/>
              </a:rPr>
              <a:t>);</a:t>
            </a:r>
          </a:p>
          <a:p>
            <a:pPr lvl="1"/>
            <a:r>
              <a:rPr lang="en-US" altLang="zh-CN" sz="1600" dirty="0" err="1">
                <a:solidFill>
                  <a:srgbClr val="796E5E"/>
                </a:solidFill>
                <a:latin typeface="Arial" panose="020B0604020202020204" pitchFamily="34" charset="0"/>
              </a:rPr>
              <a:t>obj</a:t>
            </a:r>
            <a:r>
              <a:rPr lang="en-US" altLang="zh-CN" sz="1600" dirty="0">
                <a:solidFill>
                  <a:srgbClr val="796E5E"/>
                </a:solidFill>
                <a:latin typeface="Arial" panose="020B0604020202020204" pitchFamily="34" charset="0"/>
              </a:rPr>
              <a:t>=null;</a:t>
            </a:r>
          </a:p>
          <a:p>
            <a:pPr lvl="1"/>
            <a:r>
              <a:rPr lang="en-US" altLang="zh-CN" sz="1600" dirty="0" err="1">
                <a:solidFill>
                  <a:srgbClr val="796E5E"/>
                </a:solidFill>
                <a:latin typeface="Arial" panose="020B0604020202020204" pitchFamily="34" charset="0"/>
              </a:rPr>
              <a:t>pf.get</a:t>
            </a:r>
            <a:r>
              <a:rPr lang="en-US" altLang="zh-CN" sz="1600" dirty="0">
                <a:solidFill>
                  <a:srgbClr val="796E5E"/>
                </a:solidFill>
                <a:latin typeface="Arial" panose="020B0604020202020204" pitchFamily="34" charset="0"/>
              </a:rPr>
              <a:t>();//</a:t>
            </a:r>
            <a:r>
              <a:rPr lang="zh-CN" altLang="en-US" sz="1600" dirty="0">
                <a:solidFill>
                  <a:srgbClr val="796E5E"/>
                </a:solidFill>
                <a:latin typeface="Arial" panose="020B0604020202020204" pitchFamily="34" charset="0"/>
              </a:rPr>
              <a:t>永远返回</a:t>
            </a:r>
            <a:r>
              <a:rPr lang="en-US" altLang="zh-CN" sz="1600" dirty="0">
                <a:solidFill>
                  <a:srgbClr val="796E5E"/>
                </a:solidFill>
                <a:latin typeface="Arial" panose="020B0604020202020204" pitchFamily="34" charset="0"/>
              </a:rPr>
              <a:t>null</a:t>
            </a:r>
          </a:p>
          <a:p>
            <a:pPr lvl="1"/>
            <a:r>
              <a:rPr lang="en-US" altLang="zh-CN" sz="1600" dirty="0" err="1">
                <a:solidFill>
                  <a:srgbClr val="796E5E"/>
                </a:solidFill>
                <a:latin typeface="Arial" panose="020B0604020202020204" pitchFamily="34" charset="0"/>
              </a:rPr>
              <a:t>pf.isEnQueued</a:t>
            </a:r>
            <a:r>
              <a:rPr lang="en-US" altLang="zh-CN" sz="1600" dirty="0">
                <a:solidFill>
                  <a:srgbClr val="796E5E"/>
                </a:solidFill>
                <a:latin typeface="Arial" panose="020B0604020202020204" pitchFamily="34" charset="0"/>
              </a:rPr>
              <a:t>();//</a:t>
            </a:r>
            <a:r>
              <a:rPr lang="zh-CN" altLang="en-US" sz="1600" dirty="0">
                <a:solidFill>
                  <a:srgbClr val="796E5E"/>
                </a:solidFill>
                <a:latin typeface="Arial" panose="020B0604020202020204" pitchFamily="34" charset="0"/>
              </a:rPr>
              <a:t>返回从内存中已经删除</a:t>
            </a:r>
          </a:p>
          <a:p>
            <a:pPr lvl="1"/>
            <a:r>
              <a:rPr lang="zh-CN" altLang="en-US" sz="1600" dirty="0">
                <a:solidFill>
                  <a:srgbClr val="796E5E"/>
                </a:solidFill>
                <a:latin typeface="Arial" panose="020B0604020202020204" pitchFamily="34" charset="0"/>
              </a:rPr>
              <a:t>虚引用是每次垃圾回收的时候都会被回收，通过虚引用的</a:t>
            </a:r>
            <a:r>
              <a:rPr lang="en-US" altLang="zh-CN" sz="1600" dirty="0">
                <a:solidFill>
                  <a:srgbClr val="796E5E"/>
                </a:solidFill>
                <a:latin typeface="Arial" panose="020B0604020202020204" pitchFamily="34" charset="0"/>
              </a:rPr>
              <a:t>get</a:t>
            </a:r>
            <a:r>
              <a:rPr lang="zh-CN" altLang="en-US" sz="1600" dirty="0">
                <a:solidFill>
                  <a:srgbClr val="796E5E"/>
                </a:solidFill>
                <a:latin typeface="Arial" panose="020B0604020202020204" pitchFamily="34" charset="0"/>
              </a:rPr>
              <a:t>方法永远获取到的数据为</a:t>
            </a:r>
            <a:r>
              <a:rPr lang="en-US" altLang="zh-CN" sz="1600" dirty="0">
                <a:solidFill>
                  <a:srgbClr val="796E5E"/>
                </a:solidFill>
                <a:latin typeface="Arial" panose="020B0604020202020204" pitchFamily="34" charset="0"/>
              </a:rPr>
              <a:t>null</a:t>
            </a:r>
            <a:r>
              <a:rPr lang="zh-CN" altLang="en-US" sz="1600" dirty="0">
                <a:solidFill>
                  <a:srgbClr val="796E5E"/>
                </a:solidFill>
                <a:latin typeface="Arial" panose="020B0604020202020204" pitchFamily="34" charset="0"/>
              </a:rPr>
              <a:t>，因此也被成为幽灵引用。</a:t>
            </a:r>
          </a:p>
          <a:p>
            <a:pPr lvl="1"/>
            <a:r>
              <a:rPr lang="zh-CN" altLang="en-US" sz="1600" dirty="0">
                <a:solidFill>
                  <a:srgbClr val="796E5E"/>
                </a:solidFill>
                <a:latin typeface="Arial" panose="020B0604020202020204" pitchFamily="34" charset="0"/>
              </a:rPr>
              <a:t>虚引用主要用于检测对象是否已经从内存中删除。</a:t>
            </a:r>
            <a:endParaRPr lang="en-US" altLang="zh-CN" sz="1600" dirty="0">
              <a:solidFill>
                <a:srgbClr val="796E5E"/>
              </a:solidFill>
              <a:latin typeface="Arial" panose="020B0604020202020204" pitchFamily="34" charset="0"/>
            </a:endParaRPr>
          </a:p>
        </p:txBody>
      </p:sp>
    </p:spTree>
    <p:extLst>
      <p:ext uri="{BB962C8B-B14F-4D97-AF65-F5344CB8AC3E}">
        <p14:creationId xmlns:p14="http://schemas.microsoft.com/office/powerpoint/2010/main" val="38537968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标记清除</a:t>
            </a:r>
            <a:endParaRPr lang="zh-CN" altLang="en-US" dirty="0"/>
          </a:p>
        </p:txBody>
      </p:sp>
      <p:sp>
        <p:nvSpPr>
          <p:cNvPr id="3" name="内容占位符 2"/>
          <p:cNvSpPr>
            <a:spLocks noGrp="1"/>
          </p:cNvSpPr>
          <p:nvPr>
            <p:ph idx="1"/>
          </p:nvPr>
        </p:nvSpPr>
        <p:spPr>
          <a:xfrm>
            <a:off x="7516906" y="1280160"/>
            <a:ext cx="3837557" cy="4717227"/>
          </a:xfrm>
        </p:spPr>
        <p:txBody>
          <a:bodyPr>
            <a:normAutofit fontScale="92500" lnSpcReduction="10000"/>
          </a:bodyPr>
          <a:lstStyle/>
          <a:p>
            <a:pPr marL="0" indent="0">
              <a:buNone/>
            </a:pPr>
            <a:r>
              <a:rPr lang="zh-CN" altLang="en-US" dirty="0"/>
              <a:t>标记</a:t>
            </a:r>
            <a:r>
              <a:rPr lang="en-US" altLang="zh-CN" dirty="0"/>
              <a:t>-</a:t>
            </a:r>
            <a:r>
              <a:rPr lang="zh-CN" altLang="en-US" dirty="0"/>
              <a:t>清除算法采用从根集合进行扫描，对存活的对象对象标记，标记完毕后，再扫描整个空间中未被标记的对象，进行回收，如上图所示。</a:t>
            </a:r>
          </a:p>
          <a:p>
            <a:pPr marL="0" indent="0">
              <a:buNone/>
            </a:pPr>
            <a:r>
              <a:rPr lang="zh-CN" altLang="en-US" dirty="0"/>
              <a:t>标记</a:t>
            </a:r>
            <a:r>
              <a:rPr lang="en-US" altLang="zh-CN" dirty="0"/>
              <a:t>-</a:t>
            </a:r>
            <a:r>
              <a:rPr lang="zh-CN" altLang="en-US" dirty="0"/>
              <a:t>清除算法不需要进行对象的移动，并且仅对不存活的对象进行处理，在存活对象比较多的情况下极为高效，但由于标记</a:t>
            </a:r>
            <a:r>
              <a:rPr lang="en-US" altLang="zh-CN" dirty="0"/>
              <a:t>-</a:t>
            </a:r>
            <a:r>
              <a:rPr lang="zh-CN" altLang="en-US" dirty="0"/>
              <a:t>清除算法直接回收不存活的对象，因此会造成内存碎片！</a:t>
            </a:r>
          </a:p>
        </p:txBody>
      </p:sp>
      <p:pic>
        <p:nvPicPr>
          <p:cNvPr id="4" name="图片 3"/>
          <p:cNvPicPr>
            <a:picLocks noChangeAspect="1"/>
          </p:cNvPicPr>
          <p:nvPr/>
        </p:nvPicPr>
        <p:blipFill>
          <a:blip r:embed="rId2"/>
          <a:stretch>
            <a:fillRect/>
          </a:stretch>
        </p:blipFill>
        <p:spPr>
          <a:xfrm>
            <a:off x="508588" y="1172874"/>
            <a:ext cx="6727451" cy="4371975"/>
          </a:xfrm>
          <a:prstGeom prst="rect">
            <a:avLst/>
          </a:prstGeom>
        </p:spPr>
      </p:pic>
    </p:spTree>
    <p:extLst>
      <p:ext uri="{BB962C8B-B14F-4D97-AF65-F5344CB8AC3E}">
        <p14:creationId xmlns:p14="http://schemas.microsoft.com/office/powerpoint/2010/main" val="877157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标记整理</a:t>
            </a:r>
            <a:r>
              <a:rPr lang="zh-CN" altLang="en-US" dirty="0"/>
              <a:t>算法</a:t>
            </a:r>
          </a:p>
        </p:txBody>
      </p:sp>
      <p:sp>
        <p:nvSpPr>
          <p:cNvPr id="3" name="内容占位符 2"/>
          <p:cNvSpPr>
            <a:spLocks noGrp="1"/>
          </p:cNvSpPr>
          <p:nvPr>
            <p:ph idx="1"/>
          </p:nvPr>
        </p:nvSpPr>
        <p:spPr>
          <a:xfrm>
            <a:off x="6738964" y="1750319"/>
            <a:ext cx="4397188" cy="4023360"/>
          </a:xfrm>
        </p:spPr>
        <p:txBody>
          <a:bodyPr>
            <a:normAutofit fontScale="92500"/>
          </a:bodyPr>
          <a:lstStyle/>
          <a:p>
            <a:r>
              <a:rPr lang="zh-CN" altLang="en-US" dirty="0"/>
              <a:t> </a:t>
            </a:r>
            <a:r>
              <a:rPr lang="zh-CN" altLang="en-US" dirty="0" smtClean="0"/>
              <a:t>标记</a:t>
            </a:r>
            <a:r>
              <a:rPr lang="en-US" altLang="zh-CN" dirty="0" smtClean="0"/>
              <a:t>-</a:t>
            </a:r>
            <a:r>
              <a:rPr lang="zh-CN" altLang="en-US" dirty="0"/>
              <a:t>整理算法采用标记</a:t>
            </a:r>
            <a:r>
              <a:rPr lang="en-US" altLang="zh-CN" dirty="0"/>
              <a:t>-</a:t>
            </a:r>
            <a:r>
              <a:rPr lang="zh-CN" altLang="en-US" dirty="0"/>
              <a:t>清除算法一样的方式进行对象的标记，但在清除时不同，在回收不存活的对象占用的空间后，会将所有的存活对象往左端空闲空间移动，并更新对应的指针。标记</a:t>
            </a:r>
            <a:r>
              <a:rPr lang="en-US" altLang="zh-CN" dirty="0"/>
              <a:t>-</a:t>
            </a:r>
            <a:r>
              <a:rPr lang="zh-CN" altLang="en-US" dirty="0"/>
              <a:t>整理算法是在标记</a:t>
            </a:r>
            <a:r>
              <a:rPr lang="en-US" altLang="zh-CN" dirty="0"/>
              <a:t>-</a:t>
            </a:r>
            <a:r>
              <a:rPr lang="zh-CN" altLang="en-US" dirty="0"/>
              <a:t>清除算法的基础上，又进行了对象的移动，因此成本更高，但是却解决了内存碎片的问题</a:t>
            </a:r>
          </a:p>
        </p:txBody>
      </p:sp>
      <p:pic>
        <p:nvPicPr>
          <p:cNvPr id="4" name="图片 3"/>
          <p:cNvPicPr>
            <a:picLocks noChangeAspect="1"/>
          </p:cNvPicPr>
          <p:nvPr/>
        </p:nvPicPr>
        <p:blipFill>
          <a:blip r:embed="rId2"/>
          <a:stretch>
            <a:fillRect/>
          </a:stretch>
        </p:blipFill>
        <p:spPr>
          <a:xfrm>
            <a:off x="316229" y="1472023"/>
            <a:ext cx="6609005" cy="4245784"/>
          </a:xfrm>
          <a:prstGeom prst="rect">
            <a:avLst/>
          </a:prstGeom>
        </p:spPr>
      </p:pic>
    </p:spTree>
    <p:extLst>
      <p:ext uri="{BB962C8B-B14F-4D97-AF65-F5344CB8AC3E}">
        <p14:creationId xmlns:p14="http://schemas.microsoft.com/office/powerpoint/2010/main" val="15045236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复制算法</a:t>
            </a:r>
          </a:p>
        </p:txBody>
      </p:sp>
      <p:sp>
        <p:nvSpPr>
          <p:cNvPr id="3" name="内容占位符 2"/>
          <p:cNvSpPr>
            <a:spLocks noGrp="1"/>
          </p:cNvSpPr>
          <p:nvPr>
            <p:ph idx="1"/>
          </p:nvPr>
        </p:nvSpPr>
        <p:spPr>
          <a:xfrm>
            <a:off x="6437164" y="1677725"/>
            <a:ext cx="4881283" cy="4191369"/>
          </a:xfrm>
        </p:spPr>
        <p:txBody>
          <a:bodyPr/>
          <a:lstStyle/>
          <a:p>
            <a:r>
              <a:rPr lang="zh-CN" altLang="en-US" dirty="0"/>
              <a:t>复制算法采用从根集合扫描，并将存活对象复制到一块新的，没有使用过的空间中，这种算法当控件存活的对象比较少时，极为高效，但是带来的成本是需要一块内存交换空间用于进行对象的移动。也就是我们前面提到的</a:t>
            </a:r>
          </a:p>
        </p:txBody>
      </p:sp>
      <p:pic>
        <p:nvPicPr>
          <p:cNvPr id="4" name="图片 3"/>
          <p:cNvPicPr>
            <a:picLocks noChangeAspect="1"/>
          </p:cNvPicPr>
          <p:nvPr/>
        </p:nvPicPr>
        <p:blipFill>
          <a:blip r:embed="rId2"/>
          <a:stretch>
            <a:fillRect/>
          </a:stretch>
        </p:blipFill>
        <p:spPr>
          <a:xfrm>
            <a:off x="838200" y="1606164"/>
            <a:ext cx="5342167" cy="4364330"/>
          </a:xfrm>
          <a:prstGeom prst="rect">
            <a:avLst/>
          </a:prstGeom>
        </p:spPr>
      </p:pic>
    </p:spTree>
    <p:extLst>
      <p:ext uri="{BB962C8B-B14F-4D97-AF65-F5344CB8AC3E}">
        <p14:creationId xmlns:p14="http://schemas.microsoft.com/office/powerpoint/2010/main" val="19842160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分代算法</a:t>
            </a:r>
            <a:endParaRPr lang="zh-CN" altLang="en-US" dirty="0"/>
          </a:p>
        </p:txBody>
      </p:sp>
      <p:sp>
        <p:nvSpPr>
          <p:cNvPr id="3" name="内容占位符 2"/>
          <p:cNvSpPr>
            <a:spLocks noGrp="1"/>
          </p:cNvSpPr>
          <p:nvPr>
            <p:ph idx="1"/>
          </p:nvPr>
        </p:nvSpPr>
        <p:spPr>
          <a:xfrm>
            <a:off x="7762695" y="1161922"/>
            <a:ext cx="3599720" cy="4023360"/>
          </a:xfrm>
        </p:spPr>
        <p:txBody>
          <a:bodyPr/>
          <a:lstStyle/>
          <a:p>
            <a:r>
              <a:rPr lang="en-US" altLang="zh-CN" dirty="0"/>
              <a:t>JVM</a:t>
            </a:r>
            <a:r>
              <a:rPr lang="zh-CN" altLang="en-US" dirty="0"/>
              <a:t>为了优化内存的回收，进行了分代回收的方式，对于新生代内存的回收（</a:t>
            </a:r>
            <a:r>
              <a:rPr lang="en-US" altLang="zh-CN" dirty="0"/>
              <a:t>minor GC</a:t>
            </a:r>
            <a:r>
              <a:rPr lang="zh-CN" altLang="en-US" dirty="0"/>
              <a:t>）主要采用复制</a:t>
            </a:r>
            <a:r>
              <a:rPr lang="zh-CN" altLang="en-US" dirty="0" smtClean="0"/>
              <a:t>算法</a:t>
            </a:r>
            <a:endParaRPr lang="zh-CN" altLang="en-US" dirty="0"/>
          </a:p>
        </p:txBody>
      </p:sp>
      <p:pic>
        <p:nvPicPr>
          <p:cNvPr id="5122" name="Picture 2" descr="http://dl.iteye.com/upload/attachment/0075/0392/732c7557-aa9a-3551-b14d-f543c5b0c94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44" y="1161922"/>
            <a:ext cx="7143750" cy="421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7182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分区算法</a:t>
            </a:r>
            <a:endParaRPr lang="zh-CN" altLang="en-US" dirty="0"/>
          </a:p>
        </p:txBody>
      </p:sp>
      <p:sp>
        <p:nvSpPr>
          <p:cNvPr id="3" name="内容占位符 2"/>
          <p:cNvSpPr>
            <a:spLocks noGrp="1"/>
          </p:cNvSpPr>
          <p:nvPr>
            <p:ph idx="1"/>
          </p:nvPr>
        </p:nvSpPr>
        <p:spPr/>
        <p:txBody>
          <a:bodyPr/>
          <a:lstStyle/>
          <a:p>
            <a:r>
              <a:rPr lang="zh-CN" altLang="en-US" dirty="0" smtClean="0"/>
              <a:t>将堆空间划分成连续的小空间，每个小空间独立使用，独立回收，该算法的好处是可以控制一次回收多少区间</a:t>
            </a:r>
            <a:endParaRPr lang="zh-CN" altLang="en-US" dirty="0"/>
          </a:p>
        </p:txBody>
      </p:sp>
    </p:spTree>
    <p:extLst>
      <p:ext uri="{BB962C8B-B14F-4D97-AF65-F5344CB8AC3E}">
        <p14:creationId xmlns:p14="http://schemas.microsoft.com/office/powerpoint/2010/main" val="28190394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JVM GC</a:t>
            </a:r>
            <a:r>
              <a:rPr lang="zh-CN" altLang="en-US" dirty="0" smtClean="0"/>
              <a:t>详解</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dirty="0"/>
              <a:t>Serial</a:t>
            </a:r>
            <a:r>
              <a:rPr lang="zh-CN" altLang="en-US" dirty="0"/>
              <a:t>收集</a:t>
            </a:r>
            <a:r>
              <a:rPr lang="zh-CN" altLang="en-US" dirty="0" smtClean="0"/>
              <a:t>器</a:t>
            </a:r>
            <a:endParaRPr lang="en-US" altLang="zh-CN" dirty="0" smtClean="0"/>
          </a:p>
          <a:p>
            <a:pPr>
              <a:buFont typeface="Wingdings" panose="05000000000000000000" pitchFamily="2" charset="2"/>
              <a:buChar char="Ø"/>
            </a:pPr>
            <a:r>
              <a:rPr lang="en-US" altLang="zh-CN" dirty="0" err="1"/>
              <a:t>ParNew</a:t>
            </a:r>
            <a:r>
              <a:rPr lang="zh-CN" altLang="en-US" dirty="0"/>
              <a:t>收集器</a:t>
            </a:r>
            <a:endParaRPr lang="en-US" altLang="zh-CN" dirty="0"/>
          </a:p>
          <a:p>
            <a:pPr>
              <a:buFont typeface="Wingdings" panose="05000000000000000000" pitchFamily="2" charset="2"/>
              <a:buChar char="Ø"/>
            </a:pPr>
            <a:r>
              <a:rPr lang="en-US" altLang="zh-CN" dirty="0" err="1" smtClean="0"/>
              <a:t>ParallelScavenge</a:t>
            </a:r>
            <a:endParaRPr lang="en-US" altLang="zh-CN" dirty="0" smtClean="0"/>
          </a:p>
          <a:p>
            <a:pPr>
              <a:buFont typeface="Wingdings" panose="05000000000000000000" pitchFamily="2" charset="2"/>
              <a:buChar char="Ø"/>
            </a:pPr>
            <a:r>
              <a:rPr lang="en-US" altLang="zh-CN" dirty="0"/>
              <a:t> </a:t>
            </a:r>
            <a:r>
              <a:rPr lang="en-US" altLang="zh-CN" dirty="0" err="1" smtClean="0"/>
              <a:t>SerialOld</a:t>
            </a:r>
            <a:endParaRPr lang="en-US" altLang="zh-CN" dirty="0" smtClean="0"/>
          </a:p>
          <a:p>
            <a:pPr>
              <a:buFont typeface="Wingdings" panose="05000000000000000000" pitchFamily="2" charset="2"/>
              <a:buChar char="Ø"/>
            </a:pPr>
            <a:r>
              <a:rPr lang="en-US" altLang="zh-CN" dirty="0" err="1" smtClean="0"/>
              <a:t>ParallelOld</a:t>
            </a:r>
            <a:endParaRPr lang="en-US" altLang="zh-CN" dirty="0" smtClean="0"/>
          </a:p>
          <a:p>
            <a:pPr>
              <a:buFont typeface="Wingdings" panose="05000000000000000000" pitchFamily="2" charset="2"/>
              <a:buChar char="Ø"/>
            </a:pPr>
            <a:r>
              <a:rPr lang="en-US" altLang="zh-CN" dirty="0"/>
              <a:t> </a:t>
            </a:r>
            <a:r>
              <a:rPr lang="en-US" altLang="zh-CN" dirty="0" smtClean="0"/>
              <a:t>CMS</a:t>
            </a:r>
          </a:p>
          <a:p>
            <a:pPr>
              <a:buFont typeface="Wingdings" panose="05000000000000000000" pitchFamily="2" charset="2"/>
              <a:buChar char="Ø"/>
            </a:pPr>
            <a:r>
              <a:rPr lang="en-US" altLang="zh-CN" dirty="0"/>
              <a:t>G1</a:t>
            </a:r>
          </a:p>
          <a:p>
            <a:pPr>
              <a:buFont typeface="Wingdings" panose="05000000000000000000" pitchFamily="2" charset="2"/>
              <a:buChar char="Ø"/>
            </a:pPr>
            <a:endParaRPr lang="en-US" altLang="zh-CN" dirty="0" smtClean="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smtClean="0"/>
          </a:p>
          <a:p>
            <a:pPr>
              <a:buFont typeface="Wingdings" panose="05000000000000000000" pitchFamily="2" charset="2"/>
              <a:buChar char="Ø"/>
            </a:pPr>
            <a:endParaRPr lang="en-US" altLang="zh-CN" dirty="0" smtClean="0"/>
          </a:p>
        </p:txBody>
      </p:sp>
    </p:spTree>
    <p:extLst>
      <p:ext uri="{BB962C8B-B14F-4D97-AF65-F5344CB8AC3E}">
        <p14:creationId xmlns:p14="http://schemas.microsoft.com/office/powerpoint/2010/main" val="13893501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GC</a:t>
            </a:r>
            <a:r>
              <a:rPr lang="zh-CN" altLang="en-US" dirty="0" smtClean="0"/>
              <a:t>算法整合</a:t>
            </a:r>
            <a:endParaRPr lang="zh-CN" altLang="en-US" dirty="0"/>
          </a:p>
        </p:txBody>
      </p:sp>
      <p:pic>
        <p:nvPicPr>
          <p:cNvPr id="4" name="图片 3"/>
          <p:cNvPicPr>
            <a:picLocks noChangeAspect="1"/>
          </p:cNvPicPr>
          <p:nvPr/>
        </p:nvPicPr>
        <p:blipFill>
          <a:blip r:embed="rId2"/>
          <a:stretch>
            <a:fillRect/>
          </a:stretch>
        </p:blipFill>
        <p:spPr>
          <a:xfrm>
            <a:off x="6421429" y="1976718"/>
            <a:ext cx="5067300" cy="3684494"/>
          </a:xfrm>
          <a:prstGeom prst="rect">
            <a:avLst/>
          </a:prstGeom>
        </p:spPr>
      </p:pic>
      <p:pic>
        <p:nvPicPr>
          <p:cNvPr id="5" name="图片 4"/>
          <p:cNvPicPr>
            <a:picLocks noChangeAspect="1"/>
          </p:cNvPicPr>
          <p:nvPr/>
        </p:nvPicPr>
        <p:blipFill>
          <a:blip r:embed="rId3"/>
          <a:stretch>
            <a:fillRect/>
          </a:stretch>
        </p:blipFill>
        <p:spPr>
          <a:xfrm>
            <a:off x="628632" y="1976718"/>
            <a:ext cx="5587534" cy="3953434"/>
          </a:xfrm>
          <a:prstGeom prst="rect">
            <a:avLst/>
          </a:prstGeom>
        </p:spPr>
      </p:pic>
    </p:spTree>
    <p:extLst>
      <p:ext uri="{BB962C8B-B14F-4D97-AF65-F5344CB8AC3E}">
        <p14:creationId xmlns:p14="http://schemas.microsoft.com/office/powerpoint/2010/main" val="28570060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Serial</a:t>
            </a:r>
            <a:r>
              <a:rPr lang="zh-CN" altLang="en-US" dirty="0"/>
              <a:t>收集</a:t>
            </a:r>
            <a:r>
              <a:rPr lang="zh-CN" altLang="en-US" dirty="0" smtClean="0"/>
              <a:t>器</a:t>
            </a:r>
            <a:endParaRPr lang="zh-CN" altLang="en-US" dirty="0"/>
          </a:p>
        </p:txBody>
      </p:sp>
      <p:sp>
        <p:nvSpPr>
          <p:cNvPr id="3" name="内容占位符 2"/>
          <p:cNvSpPr>
            <a:spLocks noGrp="1"/>
          </p:cNvSpPr>
          <p:nvPr>
            <p:ph idx="1"/>
          </p:nvPr>
        </p:nvSpPr>
        <p:spPr>
          <a:xfrm>
            <a:off x="691763" y="2620307"/>
            <a:ext cx="10670652" cy="3578787"/>
          </a:xfrm>
        </p:spPr>
        <p:txBody>
          <a:bodyPr>
            <a:normAutofit fontScale="85000" lnSpcReduction="10000"/>
          </a:bodyPr>
          <a:lstStyle/>
          <a:p>
            <a:pPr marL="0" indent="0">
              <a:lnSpc>
                <a:spcPct val="100000"/>
              </a:lnSpc>
              <a:buNone/>
            </a:pPr>
            <a:r>
              <a:rPr lang="en-US" altLang="zh-CN" dirty="0" smtClean="0"/>
              <a:t>Serial</a:t>
            </a:r>
            <a:r>
              <a:rPr lang="zh-CN" altLang="en-US" dirty="0" smtClean="0"/>
              <a:t>收集</a:t>
            </a:r>
            <a:r>
              <a:rPr lang="zh-CN" altLang="en-US" dirty="0"/>
              <a:t>器是历史最悠久的一个回收器，</a:t>
            </a:r>
            <a:r>
              <a:rPr lang="en-US" altLang="zh-CN" dirty="0"/>
              <a:t>JDK1.3</a:t>
            </a:r>
            <a:r>
              <a:rPr lang="zh-CN" altLang="en-US" dirty="0"/>
              <a:t>之前广泛使用这个收集器，目前也是</a:t>
            </a:r>
            <a:r>
              <a:rPr lang="en-US" altLang="zh-CN" dirty="0" err="1"/>
              <a:t>ClientVM</a:t>
            </a:r>
            <a:r>
              <a:rPr lang="zh-CN" altLang="en-US" dirty="0"/>
              <a:t>下 </a:t>
            </a:r>
            <a:r>
              <a:rPr lang="en-US" altLang="zh-CN" dirty="0" err="1"/>
              <a:t>ServerVM</a:t>
            </a:r>
            <a:r>
              <a:rPr lang="en-US" altLang="zh-CN" dirty="0"/>
              <a:t> 4</a:t>
            </a:r>
            <a:r>
              <a:rPr lang="zh-CN" altLang="en-US" dirty="0"/>
              <a:t>核</a:t>
            </a:r>
            <a:r>
              <a:rPr lang="en-US" altLang="zh-CN" dirty="0"/>
              <a:t>4GB</a:t>
            </a:r>
            <a:r>
              <a:rPr lang="zh-CN" altLang="en-US" dirty="0"/>
              <a:t>以下机器的默认垃圾回收器。串行收集器并不是只能使用一个</a:t>
            </a:r>
            <a:r>
              <a:rPr lang="en-US" altLang="zh-CN" dirty="0"/>
              <a:t>CPU</a:t>
            </a:r>
            <a:r>
              <a:rPr lang="zh-CN" altLang="en-US" dirty="0"/>
              <a:t>进行收集，而是当</a:t>
            </a:r>
            <a:r>
              <a:rPr lang="en-US" altLang="zh-CN" dirty="0"/>
              <a:t>JVM</a:t>
            </a:r>
            <a:r>
              <a:rPr lang="zh-CN" altLang="en-US" dirty="0"/>
              <a:t>需要进行垃圾回收的时候，需要中断所有的用户线程</a:t>
            </a:r>
            <a:r>
              <a:rPr lang="zh-CN" altLang="en-US" dirty="0" smtClean="0"/>
              <a:t>，</a:t>
            </a:r>
            <a:r>
              <a:rPr lang="zh-CN" altLang="en-US" dirty="0"/>
              <a:t>直到</a:t>
            </a:r>
            <a:r>
              <a:rPr lang="zh-CN" altLang="en-US" dirty="0" smtClean="0"/>
              <a:t>它</a:t>
            </a:r>
            <a:r>
              <a:rPr lang="zh-CN" altLang="en-US" dirty="0"/>
              <a:t>回收结束为止，因此又号称“</a:t>
            </a:r>
            <a:r>
              <a:rPr lang="en-US" altLang="zh-CN" dirty="0"/>
              <a:t>Stop The World” </a:t>
            </a:r>
            <a:r>
              <a:rPr lang="zh-CN" altLang="en-US" dirty="0"/>
              <a:t>的垃圾回收器。注意，</a:t>
            </a:r>
            <a:r>
              <a:rPr lang="en-US" altLang="zh-CN" dirty="0"/>
              <a:t>JVM</a:t>
            </a:r>
            <a:r>
              <a:rPr lang="zh-CN" altLang="en-US" dirty="0"/>
              <a:t>中文名称为</a:t>
            </a:r>
            <a:r>
              <a:rPr lang="en-US" altLang="zh-CN" dirty="0"/>
              <a:t>java</a:t>
            </a:r>
            <a:r>
              <a:rPr lang="zh-CN" altLang="en-US" dirty="0"/>
              <a:t>虚拟机，因此它就像一台虚拟的电脑一样在工作，而其中的每一个线程就被认为是</a:t>
            </a:r>
            <a:r>
              <a:rPr lang="en-US" altLang="zh-CN" dirty="0"/>
              <a:t>JVM</a:t>
            </a:r>
            <a:r>
              <a:rPr lang="zh-CN" altLang="en-US" dirty="0"/>
              <a:t>的一个处理器，因此大家看到图中的</a:t>
            </a:r>
            <a:r>
              <a:rPr lang="en-US" altLang="zh-CN" dirty="0"/>
              <a:t>CPU0</a:t>
            </a:r>
            <a:r>
              <a:rPr lang="zh-CN" altLang="en-US" dirty="0"/>
              <a:t>、</a:t>
            </a:r>
            <a:r>
              <a:rPr lang="en-US" altLang="zh-CN" dirty="0"/>
              <a:t>CPU1</a:t>
            </a:r>
            <a:r>
              <a:rPr lang="zh-CN" altLang="en-US" dirty="0"/>
              <a:t>实际为用户的</a:t>
            </a:r>
            <a:r>
              <a:rPr lang="zh-CN" altLang="en-US" dirty="0" smtClean="0"/>
              <a:t>线程。</a:t>
            </a:r>
            <a:endParaRPr lang="zh-CN" altLang="en-US" dirty="0"/>
          </a:p>
          <a:p>
            <a:pPr>
              <a:lnSpc>
                <a:spcPct val="100000"/>
              </a:lnSpc>
            </a:pPr>
            <a:r>
              <a:rPr lang="zh-CN" altLang="en-US" dirty="0"/>
              <a:t>串行回收方式适合低端机器，是</a:t>
            </a:r>
            <a:r>
              <a:rPr lang="en-US" altLang="zh-CN" dirty="0"/>
              <a:t>Client</a:t>
            </a:r>
            <a:r>
              <a:rPr lang="zh-CN" altLang="en-US" dirty="0"/>
              <a:t>模式下的默认收集器，对</a:t>
            </a:r>
            <a:r>
              <a:rPr lang="en-US" altLang="zh-CN" dirty="0"/>
              <a:t>CPU</a:t>
            </a:r>
            <a:r>
              <a:rPr lang="zh-CN" altLang="en-US" dirty="0"/>
              <a:t>和内存的消耗不高，适合用户交互比较少，后台任务较多的系统</a:t>
            </a:r>
            <a:r>
              <a:rPr lang="zh-CN" altLang="en-US" dirty="0" smtClean="0"/>
              <a:t>。</a:t>
            </a:r>
            <a:r>
              <a:rPr lang="en-US" altLang="zh-CN" dirty="0" smtClean="0"/>
              <a:t>Serial</a:t>
            </a:r>
            <a:r>
              <a:rPr lang="zh-CN" altLang="en-US" dirty="0"/>
              <a:t>收集器默认新旧生代的回收器搭配为</a:t>
            </a:r>
            <a:r>
              <a:rPr lang="en-US" altLang="zh-CN" dirty="0"/>
              <a:t>Serial+ </a:t>
            </a:r>
            <a:r>
              <a:rPr lang="en-US" altLang="zh-CN" dirty="0" err="1"/>
              <a:t>SerialOld</a:t>
            </a:r>
            <a:endParaRPr lang="zh-CN" altLang="en-US" dirty="0"/>
          </a:p>
        </p:txBody>
      </p:sp>
      <p:pic>
        <p:nvPicPr>
          <p:cNvPr id="7170" name="Picture 2" descr="http://dl.iteye.com/upload/attachment/0075/0398/681da5ca-5eff-3984-bece-3d80dfe905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3137"/>
            <a:ext cx="9480177" cy="1557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2696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ParNew</a:t>
            </a:r>
            <a:r>
              <a:rPr lang="zh-CN" altLang="en-US" dirty="0"/>
              <a:t>收集器</a:t>
            </a:r>
          </a:p>
        </p:txBody>
      </p:sp>
      <p:sp>
        <p:nvSpPr>
          <p:cNvPr id="3" name="内容占位符 2"/>
          <p:cNvSpPr>
            <a:spLocks noGrp="1"/>
          </p:cNvSpPr>
          <p:nvPr>
            <p:ph idx="1"/>
          </p:nvPr>
        </p:nvSpPr>
        <p:spPr>
          <a:xfrm>
            <a:off x="935915" y="3873428"/>
            <a:ext cx="10323132" cy="1545738"/>
          </a:xfrm>
        </p:spPr>
        <p:txBody>
          <a:bodyPr>
            <a:normAutofit fontScale="92500" lnSpcReduction="10000"/>
          </a:bodyPr>
          <a:lstStyle/>
          <a:p>
            <a:r>
              <a:rPr lang="en-US" altLang="zh-CN" dirty="0" err="1"/>
              <a:t>ParNew</a:t>
            </a:r>
            <a:r>
              <a:rPr lang="zh-CN" altLang="en-US" dirty="0"/>
              <a:t>收集器其实就是</a:t>
            </a:r>
            <a:r>
              <a:rPr lang="zh-CN" altLang="en-US" dirty="0" smtClean="0"/>
              <a:t>多线程</a:t>
            </a:r>
            <a:r>
              <a:rPr lang="zh-CN" altLang="en-US" dirty="0"/>
              <a:t>版本的</a:t>
            </a:r>
            <a:r>
              <a:rPr lang="en-US" altLang="zh-CN" dirty="0"/>
              <a:t>Serial</a:t>
            </a:r>
            <a:r>
              <a:rPr lang="zh-CN" altLang="en-US" dirty="0"/>
              <a:t>收集</a:t>
            </a:r>
            <a:r>
              <a:rPr lang="zh-CN" altLang="en-US" dirty="0" smtClean="0"/>
              <a:t>器。</a:t>
            </a:r>
            <a:endParaRPr lang="en-US" altLang="zh-CN" dirty="0" smtClean="0"/>
          </a:p>
          <a:p>
            <a:r>
              <a:rPr lang="zh-CN" altLang="en-US" dirty="0"/>
              <a:t>同样</a:t>
            </a:r>
            <a:r>
              <a:rPr lang="zh-CN" altLang="en-US" dirty="0" smtClean="0"/>
              <a:t>有</a:t>
            </a:r>
            <a:r>
              <a:rPr lang="en-US" altLang="zh-CN" dirty="0" smtClean="0"/>
              <a:t>Stop </a:t>
            </a:r>
            <a:r>
              <a:rPr lang="en-US" altLang="zh-CN" dirty="0"/>
              <a:t>The World</a:t>
            </a:r>
            <a:r>
              <a:rPr lang="zh-CN" altLang="en-US" dirty="0"/>
              <a:t>的问题，他是多</a:t>
            </a:r>
            <a:r>
              <a:rPr lang="en-US" altLang="zh-CN" dirty="0"/>
              <a:t>CPU</a:t>
            </a:r>
            <a:r>
              <a:rPr lang="zh-CN" altLang="en-US" dirty="0"/>
              <a:t>模式下的首选回收器（该回收器在单</a:t>
            </a:r>
            <a:r>
              <a:rPr lang="en-US" altLang="zh-CN" dirty="0"/>
              <a:t>CPU</a:t>
            </a:r>
            <a:r>
              <a:rPr lang="zh-CN" altLang="en-US" dirty="0"/>
              <a:t>的环境下回收效率远远低于</a:t>
            </a:r>
            <a:r>
              <a:rPr lang="en-US" altLang="zh-CN" dirty="0"/>
              <a:t>Serial</a:t>
            </a:r>
            <a:r>
              <a:rPr lang="zh-CN" altLang="en-US" dirty="0"/>
              <a:t>收集</a:t>
            </a:r>
            <a:r>
              <a:rPr lang="zh-CN" altLang="en-US" dirty="0" smtClean="0"/>
              <a:t>器），</a:t>
            </a:r>
            <a:r>
              <a:rPr lang="zh-CN" altLang="en-US" dirty="0"/>
              <a:t>也是</a:t>
            </a:r>
            <a:r>
              <a:rPr lang="en-US" altLang="zh-CN" dirty="0"/>
              <a:t>Server</a:t>
            </a:r>
            <a:r>
              <a:rPr lang="zh-CN" altLang="en-US" dirty="0"/>
              <a:t>模式下的默认收集器</a:t>
            </a:r>
          </a:p>
        </p:txBody>
      </p:sp>
      <p:pic>
        <p:nvPicPr>
          <p:cNvPr id="8194" name="Picture 2" descr="http://dl.iteye.com/upload/attachment/0075/0400/6443b39c-ed33-3d93-a690-87e6464395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063" y="2007040"/>
            <a:ext cx="9122896" cy="122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179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类加载器</a:t>
            </a:r>
            <a:endParaRPr lang="zh-CN" altLang="en-US" dirty="0"/>
          </a:p>
        </p:txBody>
      </p:sp>
      <p:sp>
        <p:nvSpPr>
          <p:cNvPr id="3" name="内容占位符 2"/>
          <p:cNvSpPr>
            <a:spLocks noGrp="1"/>
          </p:cNvSpPr>
          <p:nvPr>
            <p:ph idx="1"/>
          </p:nvPr>
        </p:nvSpPr>
        <p:spPr>
          <a:xfrm>
            <a:off x="540690" y="954157"/>
            <a:ext cx="11060264" cy="5170597"/>
          </a:xfrm>
        </p:spPr>
        <p:txBody>
          <a:bodyPr>
            <a:normAutofit fontScale="92500"/>
          </a:bodyPr>
          <a:lstStyle/>
          <a:p>
            <a:r>
              <a:rPr lang="en-US" altLang="zh-CN" dirty="0"/>
              <a:t>Java</a:t>
            </a:r>
            <a:r>
              <a:rPr lang="zh-CN" altLang="en-US" dirty="0"/>
              <a:t>提供了动态的装载特性；它会在运行时的第一次引用到一个</a:t>
            </a:r>
            <a:r>
              <a:rPr lang="en-US" altLang="zh-CN" dirty="0"/>
              <a:t>class</a:t>
            </a:r>
            <a:r>
              <a:rPr lang="zh-CN" altLang="en-US" dirty="0"/>
              <a:t>的时候对它进行装载和链接，而不是在编译期进行。</a:t>
            </a:r>
            <a:r>
              <a:rPr lang="en-US" altLang="zh-CN" dirty="0"/>
              <a:t>JVM</a:t>
            </a:r>
            <a:r>
              <a:rPr lang="zh-CN" altLang="en-US" dirty="0"/>
              <a:t>的类装载器负责动态装载。</a:t>
            </a:r>
            <a:r>
              <a:rPr lang="en-US" altLang="zh-CN" dirty="0"/>
              <a:t>Java</a:t>
            </a:r>
            <a:r>
              <a:rPr lang="zh-CN" altLang="en-US" dirty="0"/>
              <a:t>类装载器有如下几个特点：</a:t>
            </a:r>
          </a:p>
          <a:p>
            <a:pPr lvl="1"/>
            <a:r>
              <a:rPr lang="zh-CN" altLang="en-US" dirty="0"/>
              <a:t> 层级结构：</a:t>
            </a:r>
            <a:r>
              <a:rPr lang="en-US" altLang="zh-CN" dirty="0"/>
              <a:t>Java</a:t>
            </a:r>
            <a:r>
              <a:rPr lang="zh-CN" altLang="en-US" dirty="0"/>
              <a:t>里的类装载器被组织成了有父子关系的层级结构。</a:t>
            </a:r>
            <a:r>
              <a:rPr lang="en-US" altLang="zh-CN" dirty="0"/>
              <a:t>Bootstrap</a:t>
            </a:r>
            <a:r>
              <a:rPr lang="zh-CN" altLang="en-US" dirty="0"/>
              <a:t>类装载器是所有装载器的父亲。</a:t>
            </a:r>
          </a:p>
          <a:p>
            <a:pPr lvl="1"/>
            <a:r>
              <a:rPr lang="zh-CN" altLang="en-US" dirty="0"/>
              <a:t>代理模式：基于层级结构，类的装载可以在装载器之间进行代理。当装载器装载一个类时，首先会检查它是否在父装载器中进行装载了。如果上层的装载器已经装载了这个类，这个类会被直接使用。反之，类装载器会请求装载这个类。</a:t>
            </a:r>
          </a:p>
          <a:p>
            <a:pPr lvl="1"/>
            <a:r>
              <a:rPr lang="zh-CN" altLang="en-US" dirty="0"/>
              <a:t>可见性限制：一个子装载器可以查找父装载器中的类，但是一个父装载器不能查找子装载器里的类</a:t>
            </a:r>
            <a:r>
              <a:rPr lang="zh-CN" altLang="en-US" dirty="0" smtClean="0"/>
              <a:t>。</a:t>
            </a:r>
          </a:p>
          <a:p>
            <a:pPr lvl="1"/>
            <a:r>
              <a:rPr lang="zh-CN" altLang="en-US" dirty="0" smtClean="0"/>
              <a:t>不允许卸载：类装载器可以装载一个类但是不可以卸载它，不过可以删除当前的类装载器，然后创建一个新的类装载器。</a:t>
            </a:r>
            <a:r>
              <a:rPr lang="en-US" altLang="zh-CN" b="1" dirty="0" err="1" smtClean="0">
                <a:solidFill>
                  <a:srgbClr val="FF0000"/>
                </a:solidFill>
              </a:rPr>
              <a:t>Note:</a:t>
            </a:r>
            <a:r>
              <a:rPr lang="en-US" altLang="zh-CN" dirty="0" err="1" smtClean="0"/>
              <a:t>Java</a:t>
            </a:r>
            <a:r>
              <a:rPr lang="zh-CN" altLang="en-US" dirty="0"/>
              <a:t>虚拟机本身会始终引用这些类加载器（自带的类加载器包括根类加载器、扩展类加载器和系统类加载器），而这些类加载器则会始终引用它们所加载的类的</a:t>
            </a:r>
            <a:r>
              <a:rPr lang="en-US" altLang="zh-CN" dirty="0"/>
              <a:t>Class</a:t>
            </a:r>
            <a:r>
              <a:rPr lang="zh-CN" altLang="en-US" dirty="0"/>
              <a:t>对象，因此这些</a:t>
            </a:r>
            <a:r>
              <a:rPr lang="en-US" altLang="zh-CN" dirty="0"/>
              <a:t>Class</a:t>
            </a:r>
            <a:r>
              <a:rPr lang="zh-CN" altLang="en-US" dirty="0"/>
              <a:t>对象始终是可触及</a:t>
            </a:r>
            <a:r>
              <a:rPr lang="zh-CN" altLang="en-US" dirty="0" smtClean="0"/>
              <a:t>的</a:t>
            </a:r>
            <a:r>
              <a:rPr lang="en-US" altLang="zh-CN" dirty="0" smtClean="0"/>
              <a:t>.</a:t>
            </a:r>
            <a:r>
              <a:rPr lang="zh-CN" altLang="en-US" dirty="0"/>
              <a:t>由用户自定义的类加载器加载的类是可以被卸载的</a:t>
            </a:r>
          </a:p>
        </p:txBody>
      </p:sp>
    </p:spTree>
    <p:extLst>
      <p:ext uri="{BB962C8B-B14F-4D97-AF65-F5344CB8AC3E}">
        <p14:creationId xmlns:p14="http://schemas.microsoft.com/office/powerpoint/2010/main" val="31302749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ParallelScavenge</a:t>
            </a:r>
            <a:endParaRPr lang="zh-CN" altLang="en-US" dirty="0"/>
          </a:p>
        </p:txBody>
      </p:sp>
      <p:sp>
        <p:nvSpPr>
          <p:cNvPr id="3" name="内容占位符 2"/>
          <p:cNvSpPr>
            <a:spLocks noGrp="1"/>
          </p:cNvSpPr>
          <p:nvPr>
            <p:ph idx="1"/>
          </p:nvPr>
        </p:nvSpPr>
        <p:spPr>
          <a:xfrm>
            <a:off x="6562166" y="930303"/>
            <a:ext cx="4832054" cy="5174661"/>
          </a:xfrm>
        </p:spPr>
        <p:txBody>
          <a:bodyPr>
            <a:normAutofit fontScale="70000" lnSpcReduction="20000"/>
          </a:bodyPr>
          <a:lstStyle/>
          <a:p>
            <a:pPr>
              <a:lnSpc>
                <a:spcPct val="150000"/>
              </a:lnSpc>
            </a:pPr>
            <a:r>
              <a:rPr lang="en-US" altLang="zh-CN" dirty="0" err="1"/>
              <a:t>ParallelScavenge</a:t>
            </a:r>
            <a:r>
              <a:rPr lang="zh-CN" altLang="en-US" dirty="0"/>
              <a:t>又被称为是吞吐量优先的收集</a:t>
            </a:r>
            <a:r>
              <a:rPr lang="zh-CN" altLang="en-US" dirty="0" smtClean="0"/>
              <a:t>器，</a:t>
            </a:r>
            <a:r>
              <a:rPr lang="en-US" altLang="zh-CN" dirty="0" err="1" smtClean="0"/>
              <a:t>ParallelScavenge</a:t>
            </a:r>
            <a:r>
              <a:rPr lang="zh-CN" altLang="en-US" dirty="0" smtClean="0"/>
              <a:t>所</a:t>
            </a:r>
            <a:r>
              <a:rPr lang="zh-CN" altLang="en-US" dirty="0"/>
              <a:t>提到的吞吐量</a:t>
            </a:r>
            <a:r>
              <a:rPr lang="en-US" altLang="zh-CN" dirty="0"/>
              <a:t>=</a:t>
            </a:r>
            <a:r>
              <a:rPr lang="zh-CN" altLang="en-US" dirty="0"/>
              <a:t>程序运行时间</a:t>
            </a:r>
            <a:r>
              <a:rPr lang="en-US" altLang="zh-CN" dirty="0"/>
              <a:t>/(JVM</a:t>
            </a:r>
            <a:r>
              <a:rPr lang="zh-CN" altLang="en-US" dirty="0"/>
              <a:t>执行回收的时间</a:t>
            </a:r>
            <a:r>
              <a:rPr lang="en-US" altLang="zh-CN" dirty="0"/>
              <a:t>+</a:t>
            </a:r>
            <a:r>
              <a:rPr lang="zh-CN" altLang="en-US" dirty="0"/>
              <a:t>程序运行时间</a:t>
            </a:r>
            <a:r>
              <a:rPr lang="en-US" altLang="zh-CN" dirty="0"/>
              <a:t>),</a:t>
            </a:r>
            <a:r>
              <a:rPr lang="zh-CN" altLang="en-US" dirty="0"/>
              <a:t>假设程序运行了</a:t>
            </a:r>
            <a:r>
              <a:rPr lang="en-US" altLang="zh-CN" dirty="0"/>
              <a:t>100</a:t>
            </a:r>
            <a:r>
              <a:rPr lang="zh-CN" altLang="en-US" dirty="0"/>
              <a:t>分钟，</a:t>
            </a:r>
            <a:r>
              <a:rPr lang="en-US" altLang="zh-CN" dirty="0"/>
              <a:t>JVM</a:t>
            </a:r>
            <a:r>
              <a:rPr lang="zh-CN" altLang="en-US" dirty="0"/>
              <a:t>的垃圾回收占用</a:t>
            </a:r>
            <a:r>
              <a:rPr lang="en-US" altLang="zh-CN" dirty="0"/>
              <a:t>1</a:t>
            </a:r>
            <a:r>
              <a:rPr lang="zh-CN" altLang="en-US" dirty="0"/>
              <a:t>分钟，那么吞吐量就是</a:t>
            </a:r>
            <a:r>
              <a:rPr lang="en-US" altLang="zh-CN" dirty="0"/>
              <a:t>99%</a:t>
            </a:r>
            <a:r>
              <a:rPr lang="zh-CN" altLang="en-US" dirty="0"/>
              <a:t>。在当今网络告诉发达的今天，良好的响应速度是提升用户体验的一个重要指标，多核并行云计算的发展要求程序尽可能的使用</a:t>
            </a:r>
            <a:r>
              <a:rPr lang="en-US" altLang="zh-CN" dirty="0"/>
              <a:t>CPU</a:t>
            </a:r>
            <a:r>
              <a:rPr lang="zh-CN" altLang="en-US" dirty="0"/>
              <a:t>和内存资源，尽快的计算出最终结果，因此在交互不多的云端，比较适合使用该回收器</a:t>
            </a:r>
            <a:endParaRPr lang="en-US" altLang="zh-CN" dirty="0"/>
          </a:p>
          <a:p>
            <a:endParaRPr lang="en-US" altLang="zh-CN" dirty="0" smtClean="0"/>
          </a:p>
          <a:p>
            <a:endParaRPr lang="zh-CN" altLang="en-US" dirty="0"/>
          </a:p>
        </p:txBody>
      </p:sp>
      <p:pic>
        <p:nvPicPr>
          <p:cNvPr id="9218" name="Picture 2" descr="http://dl.iteye.com/upload/attachment/0075/0402/5007beba-0b0e-3cf4-b146-c28b6c0dd6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26" y="1028806"/>
            <a:ext cx="5924886" cy="438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8069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SerialOld</a:t>
            </a:r>
            <a:endParaRPr lang="zh-CN" altLang="en-US" dirty="0"/>
          </a:p>
        </p:txBody>
      </p:sp>
      <p:sp>
        <p:nvSpPr>
          <p:cNvPr id="3" name="内容占位符 2"/>
          <p:cNvSpPr>
            <a:spLocks noGrp="1"/>
          </p:cNvSpPr>
          <p:nvPr>
            <p:ph idx="1"/>
          </p:nvPr>
        </p:nvSpPr>
        <p:spPr>
          <a:xfrm>
            <a:off x="838200" y="3546283"/>
            <a:ext cx="9835763" cy="1843534"/>
          </a:xfrm>
        </p:spPr>
        <p:txBody>
          <a:bodyPr>
            <a:normAutofit/>
          </a:bodyPr>
          <a:lstStyle/>
          <a:p>
            <a:r>
              <a:rPr lang="en-US" altLang="zh-CN" dirty="0" err="1"/>
              <a:t>SerialOld</a:t>
            </a:r>
            <a:r>
              <a:rPr lang="zh-CN" altLang="en-US" dirty="0"/>
              <a:t>是旧生代</a:t>
            </a:r>
            <a:r>
              <a:rPr lang="en-US" altLang="zh-CN" dirty="0"/>
              <a:t>Client</a:t>
            </a:r>
            <a:r>
              <a:rPr lang="zh-CN" altLang="en-US" dirty="0"/>
              <a:t>模式下的默认收集器，单线程执行；在</a:t>
            </a:r>
            <a:r>
              <a:rPr lang="en-US" altLang="zh-CN" dirty="0"/>
              <a:t>JDK1.6</a:t>
            </a:r>
            <a:r>
              <a:rPr lang="zh-CN" altLang="en-US" dirty="0"/>
              <a:t>之前也是</a:t>
            </a:r>
            <a:r>
              <a:rPr lang="en-US" altLang="zh-CN" dirty="0" err="1"/>
              <a:t>ParallelScvenge</a:t>
            </a:r>
            <a:r>
              <a:rPr lang="zh-CN" altLang="en-US" dirty="0"/>
              <a:t>回收新生代模式下旧生代的默认收集器，同时也是并发收集器</a:t>
            </a:r>
            <a:r>
              <a:rPr lang="en-US" altLang="zh-CN" dirty="0"/>
              <a:t>CMS</a:t>
            </a:r>
            <a:r>
              <a:rPr lang="zh-CN" altLang="en-US" dirty="0"/>
              <a:t>回收失败后的备用收集器</a:t>
            </a:r>
          </a:p>
        </p:txBody>
      </p:sp>
      <p:pic>
        <p:nvPicPr>
          <p:cNvPr id="10242" name="Picture 2" descr="http://dl.iteye.com/upload/attachment/0075/0404/ce7aabd5-b0e0-3cda-9b6c-607cf6ebf68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032" y="1366622"/>
            <a:ext cx="9418731" cy="148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176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en-US" altLang="zh-CN" dirty="0" err="1"/>
              <a:t>ParallelOld</a:t>
            </a:r>
            <a:endParaRPr lang="zh-CN" altLang="en-US" dirty="0"/>
          </a:p>
        </p:txBody>
      </p:sp>
      <p:sp>
        <p:nvSpPr>
          <p:cNvPr id="3" name="内容占位符 2"/>
          <p:cNvSpPr>
            <a:spLocks noGrp="1"/>
          </p:cNvSpPr>
          <p:nvPr>
            <p:ph idx="1"/>
          </p:nvPr>
        </p:nvSpPr>
        <p:spPr>
          <a:xfrm>
            <a:off x="925305" y="3897776"/>
            <a:ext cx="10058400" cy="1875317"/>
          </a:xfrm>
        </p:spPr>
        <p:txBody>
          <a:bodyPr>
            <a:normAutofit fontScale="62500" lnSpcReduction="20000"/>
          </a:bodyPr>
          <a:lstStyle/>
          <a:p>
            <a:pPr>
              <a:lnSpc>
                <a:spcPct val="150000"/>
              </a:lnSpc>
            </a:pPr>
            <a:r>
              <a:rPr lang="en-US" altLang="zh-CN" dirty="0" err="1"/>
              <a:t>ParallelOld</a:t>
            </a:r>
            <a:r>
              <a:rPr lang="zh-CN" altLang="en-US" dirty="0"/>
              <a:t>是老生代并行收集器的一种，使用标记整理算法、是老生代吞吐量优先的一个收集器。这个收集器是</a:t>
            </a:r>
            <a:r>
              <a:rPr lang="en-US" altLang="zh-CN" dirty="0"/>
              <a:t>JDK1.6</a:t>
            </a:r>
            <a:r>
              <a:rPr lang="zh-CN" altLang="en-US" dirty="0"/>
              <a:t>之后刚引入的一款收集器，我们看之前那个图之间的关联关系可以看到，早期没有</a:t>
            </a:r>
            <a:r>
              <a:rPr lang="en-US" altLang="zh-CN" dirty="0" err="1"/>
              <a:t>ParallelOld</a:t>
            </a:r>
            <a:r>
              <a:rPr lang="zh-CN" altLang="en-US" dirty="0"/>
              <a:t>之前，吞吐量优先的收集器老生代只能使用串行回收收集器，大大的拖累了吞吐量优先的性能，自从</a:t>
            </a:r>
            <a:r>
              <a:rPr lang="en-US" altLang="zh-CN" dirty="0"/>
              <a:t>JDK1.6</a:t>
            </a:r>
            <a:r>
              <a:rPr lang="zh-CN" altLang="en-US" dirty="0"/>
              <a:t>之后，才能真正做到较高效率的吞吐量优先。</a:t>
            </a:r>
          </a:p>
        </p:txBody>
      </p:sp>
      <p:pic>
        <p:nvPicPr>
          <p:cNvPr id="11266" name="Picture 2" descr="http://dl.iteye.com/upload/attachment/0075/0406/9a14da85-f943-3408-ba88-c6bb3842a79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816" y="1556817"/>
            <a:ext cx="9889379" cy="1799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178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CMS</a:t>
            </a:r>
            <a:endParaRPr lang="zh-CN" altLang="en-US" dirty="0"/>
          </a:p>
        </p:txBody>
      </p:sp>
      <p:sp>
        <p:nvSpPr>
          <p:cNvPr id="3" name="内容占位符 2"/>
          <p:cNvSpPr>
            <a:spLocks noGrp="1"/>
          </p:cNvSpPr>
          <p:nvPr>
            <p:ph idx="1"/>
          </p:nvPr>
        </p:nvSpPr>
        <p:spPr>
          <a:xfrm>
            <a:off x="989704" y="3522428"/>
            <a:ext cx="10058400" cy="2202511"/>
          </a:xfrm>
        </p:spPr>
        <p:txBody>
          <a:bodyPr>
            <a:normAutofit/>
          </a:bodyPr>
          <a:lstStyle/>
          <a:p>
            <a:r>
              <a:rPr lang="en-US" altLang="zh-CN" dirty="0"/>
              <a:t>CMS</a:t>
            </a:r>
            <a:r>
              <a:rPr lang="zh-CN" altLang="en-US" dirty="0"/>
              <a:t>又称响应时间优先</a:t>
            </a:r>
            <a:r>
              <a:rPr lang="en-US" altLang="zh-CN" dirty="0"/>
              <a:t>(</a:t>
            </a:r>
            <a:r>
              <a:rPr lang="zh-CN" altLang="en-US" dirty="0"/>
              <a:t>最短回收停顿</a:t>
            </a:r>
            <a:r>
              <a:rPr lang="en-US" altLang="zh-CN" dirty="0"/>
              <a:t>)</a:t>
            </a:r>
            <a:r>
              <a:rPr lang="zh-CN" altLang="en-US" dirty="0"/>
              <a:t>的回收器，使用并发模式回收垃圾，使用标记</a:t>
            </a:r>
            <a:r>
              <a:rPr lang="en-US" altLang="zh-CN" dirty="0"/>
              <a:t>-</a:t>
            </a:r>
            <a:r>
              <a:rPr lang="zh-CN" altLang="en-US" dirty="0"/>
              <a:t>清除算法，</a:t>
            </a:r>
            <a:r>
              <a:rPr lang="en-US" altLang="zh-CN" dirty="0"/>
              <a:t>CMS</a:t>
            </a:r>
            <a:r>
              <a:rPr lang="zh-CN" altLang="en-US" dirty="0"/>
              <a:t>对</a:t>
            </a:r>
            <a:r>
              <a:rPr lang="en-US" altLang="zh-CN" dirty="0"/>
              <a:t>CPU</a:t>
            </a:r>
            <a:r>
              <a:rPr lang="zh-CN" altLang="en-US" dirty="0"/>
              <a:t>是非常敏感的，它的回收线程数</a:t>
            </a:r>
            <a:r>
              <a:rPr lang="en-US" altLang="zh-CN" dirty="0"/>
              <a:t>=</a:t>
            </a:r>
            <a:r>
              <a:rPr lang="zh-CN" altLang="en-US" dirty="0"/>
              <a:t>（</a:t>
            </a:r>
            <a:r>
              <a:rPr lang="en-US" altLang="zh-CN" dirty="0"/>
              <a:t>CPU+3</a:t>
            </a:r>
            <a:r>
              <a:rPr lang="zh-CN" altLang="en-US" dirty="0"/>
              <a:t>）</a:t>
            </a:r>
            <a:r>
              <a:rPr lang="en-US" altLang="zh-CN" dirty="0"/>
              <a:t>/4</a:t>
            </a:r>
            <a:r>
              <a:rPr lang="zh-CN" altLang="en-US" dirty="0"/>
              <a:t>，因此当</a:t>
            </a:r>
            <a:r>
              <a:rPr lang="en-US" altLang="zh-CN" dirty="0"/>
              <a:t>CPU</a:t>
            </a:r>
            <a:r>
              <a:rPr lang="zh-CN" altLang="en-US" dirty="0"/>
              <a:t>是</a:t>
            </a:r>
            <a:r>
              <a:rPr lang="en-US" altLang="zh-CN" dirty="0"/>
              <a:t>2</a:t>
            </a:r>
            <a:r>
              <a:rPr lang="zh-CN" altLang="en-US" dirty="0"/>
              <a:t>核的实惠，回收线程将占用的</a:t>
            </a:r>
            <a:r>
              <a:rPr lang="en-US" altLang="zh-CN" dirty="0"/>
              <a:t>CPU</a:t>
            </a:r>
            <a:r>
              <a:rPr lang="zh-CN" altLang="en-US" dirty="0"/>
              <a:t>资源的</a:t>
            </a:r>
            <a:r>
              <a:rPr lang="en-US" altLang="zh-CN" dirty="0"/>
              <a:t>50%</a:t>
            </a:r>
            <a:r>
              <a:rPr lang="zh-CN" altLang="en-US" dirty="0"/>
              <a:t>，而当</a:t>
            </a:r>
            <a:r>
              <a:rPr lang="en-US" altLang="zh-CN" dirty="0"/>
              <a:t>CPU</a:t>
            </a:r>
            <a:r>
              <a:rPr lang="zh-CN" altLang="en-US" dirty="0"/>
              <a:t>核心数为</a:t>
            </a:r>
            <a:r>
              <a:rPr lang="en-US" altLang="zh-CN" dirty="0"/>
              <a:t>4</a:t>
            </a:r>
            <a:r>
              <a:rPr lang="zh-CN" altLang="en-US" dirty="0"/>
              <a:t>时仅占用</a:t>
            </a:r>
            <a:r>
              <a:rPr lang="en-US" altLang="zh-CN" dirty="0"/>
              <a:t>25</a:t>
            </a:r>
            <a:r>
              <a:rPr lang="en-US" altLang="zh-CN" dirty="0" smtClean="0"/>
              <a:t>%</a:t>
            </a:r>
          </a:p>
          <a:p>
            <a:endParaRPr lang="zh-CN" altLang="en-US" dirty="0"/>
          </a:p>
        </p:txBody>
      </p:sp>
      <p:pic>
        <p:nvPicPr>
          <p:cNvPr id="4" name="图片 3"/>
          <p:cNvPicPr>
            <a:picLocks noChangeAspect="1"/>
          </p:cNvPicPr>
          <p:nvPr/>
        </p:nvPicPr>
        <p:blipFill>
          <a:blip r:embed="rId2"/>
          <a:stretch>
            <a:fillRect/>
          </a:stretch>
        </p:blipFill>
        <p:spPr>
          <a:xfrm>
            <a:off x="989704" y="1443741"/>
            <a:ext cx="9821732" cy="1731869"/>
          </a:xfrm>
          <a:prstGeom prst="rect">
            <a:avLst/>
          </a:prstGeom>
        </p:spPr>
      </p:pic>
    </p:spTree>
    <p:extLst>
      <p:ext uri="{BB962C8B-B14F-4D97-AF65-F5344CB8AC3E}">
        <p14:creationId xmlns:p14="http://schemas.microsoft.com/office/powerpoint/2010/main" val="34931432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CMS</a:t>
            </a:r>
            <a:endParaRPr lang="zh-CN" altLang="en-US" dirty="0"/>
          </a:p>
        </p:txBody>
      </p:sp>
      <p:pic>
        <p:nvPicPr>
          <p:cNvPr id="3" name="Picture 2" descr="http://dl.iteye.com/upload/attachment/0075/0432/ffb3a62a-fc08-359b-9c41-d5bbe3928e5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65" y="921555"/>
            <a:ext cx="4086225" cy="16954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81878" y="3006620"/>
            <a:ext cx="10222727" cy="2862322"/>
          </a:xfrm>
          <a:prstGeom prst="rect">
            <a:avLst/>
          </a:prstGeom>
        </p:spPr>
        <p:txBody>
          <a:bodyPr wrap="square">
            <a:spAutoFit/>
          </a:bodyPr>
          <a:lstStyle/>
          <a:p>
            <a:pPr marL="533400"/>
            <a:r>
              <a:rPr lang="zh-CN" altLang="en-US" dirty="0">
                <a:solidFill>
                  <a:srgbClr val="000000"/>
                </a:solidFill>
                <a:latin typeface="Helvetica" panose="020B0604020202020204" pitchFamily="34" charset="0"/>
              </a:rPr>
              <a:t>在初始标记的时候，需要中断所有用户线程，在并发标记阶段，用户线程和标记线程</a:t>
            </a:r>
          </a:p>
          <a:p>
            <a:r>
              <a:rPr lang="zh-CN" altLang="en-US" dirty="0">
                <a:solidFill>
                  <a:srgbClr val="000000"/>
                </a:solidFill>
                <a:latin typeface="Helvetica" panose="020B0604020202020204" pitchFamily="34" charset="0"/>
              </a:rPr>
              <a:t>并发执行，而在这个过程中，随着内存引用关系的变化，可能会发生原来标记的对象被释放，进而引发新的垃圾，因此可能会产生一系列的浮动垃圾，不能被回收。</a:t>
            </a:r>
          </a:p>
          <a:p>
            <a:r>
              <a:rPr lang="zh-CN" altLang="en-US" dirty="0">
                <a:solidFill>
                  <a:srgbClr val="000000"/>
                </a:solidFill>
                <a:latin typeface="Helvetica" panose="020B0604020202020204" pitchFamily="34" charset="0"/>
              </a:rPr>
              <a:t> </a:t>
            </a:r>
            <a:r>
              <a:rPr lang="en-US" altLang="zh-CN" dirty="0">
                <a:solidFill>
                  <a:srgbClr val="796E5E"/>
                </a:solidFill>
                <a:latin typeface="Calibri" panose="020F0502020204030204" pitchFamily="34" charset="0"/>
              </a:rPr>
              <a:t>CMS </a:t>
            </a:r>
            <a:r>
              <a:rPr lang="zh-CN" altLang="en-US" dirty="0">
                <a:solidFill>
                  <a:srgbClr val="796E5E"/>
                </a:solidFill>
                <a:latin typeface="Arial" panose="020B0604020202020204" pitchFamily="34" charset="0"/>
              </a:rPr>
              <a:t>为了确保能够扫描到所有的对象，避免在</a:t>
            </a:r>
            <a:r>
              <a:rPr lang="en-US" altLang="zh-CN" dirty="0">
                <a:solidFill>
                  <a:srgbClr val="796E5E"/>
                </a:solidFill>
                <a:latin typeface="Calibri" panose="020F0502020204030204" pitchFamily="34" charset="0"/>
              </a:rPr>
              <a:t>Initial Marking </a:t>
            </a:r>
            <a:r>
              <a:rPr lang="zh-CN" altLang="en-US" dirty="0">
                <a:solidFill>
                  <a:srgbClr val="796E5E"/>
                </a:solidFill>
                <a:latin typeface="Arial" panose="020B0604020202020204" pitchFamily="34" charset="0"/>
              </a:rPr>
              <a:t>中还有未标识到的对象，采用的方法为找到标记了的对象，并将这些对象放入</a:t>
            </a:r>
            <a:r>
              <a:rPr lang="en-US" altLang="zh-CN" dirty="0">
                <a:solidFill>
                  <a:srgbClr val="796E5E"/>
                </a:solidFill>
                <a:latin typeface="Calibri" panose="020F0502020204030204" pitchFamily="34" charset="0"/>
              </a:rPr>
              <a:t>Stack </a:t>
            </a:r>
            <a:r>
              <a:rPr lang="zh-CN" altLang="en-US" dirty="0">
                <a:solidFill>
                  <a:srgbClr val="796E5E"/>
                </a:solidFill>
                <a:latin typeface="Arial" panose="020B0604020202020204" pitchFamily="34" charset="0"/>
              </a:rPr>
              <a:t>中，扫描时寻找此对象依赖的对象，如果依赖的对象的地址在其之前，则将此对象进行标记，并同时放入</a:t>
            </a:r>
            <a:r>
              <a:rPr lang="en-US" altLang="zh-CN" dirty="0">
                <a:solidFill>
                  <a:srgbClr val="796E5E"/>
                </a:solidFill>
                <a:latin typeface="Calibri" panose="020F0502020204030204" pitchFamily="34" charset="0"/>
              </a:rPr>
              <a:t>Stack </a:t>
            </a:r>
            <a:r>
              <a:rPr lang="zh-CN" altLang="en-US" dirty="0">
                <a:solidFill>
                  <a:srgbClr val="796E5E"/>
                </a:solidFill>
                <a:latin typeface="Arial" panose="020B0604020202020204" pitchFamily="34" charset="0"/>
              </a:rPr>
              <a:t>中，如依赖的对象地址在其之后，则仅标记该对象。在进行</a:t>
            </a:r>
            <a:r>
              <a:rPr lang="en-US" altLang="zh-CN" dirty="0">
                <a:solidFill>
                  <a:srgbClr val="796E5E"/>
                </a:solidFill>
                <a:latin typeface="Calibri" panose="020F0502020204030204" pitchFamily="34" charset="0"/>
              </a:rPr>
              <a:t>Concurrent Marking </a:t>
            </a:r>
            <a:r>
              <a:rPr lang="zh-CN" altLang="en-US" dirty="0">
                <a:solidFill>
                  <a:srgbClr val="796E5E"/>
                </a:solidFill>
                <a:latin typeface="Arial" panose="020B0604020202020204" pitchFamily="34" charset="0"/>
              </a:rPr>
              <a:t>时</a:t>
            </a:r>
            <a:r>
              <a:rPr lang="en-US" altLang="zh-CN" dirty="0">
                <a:solidFill>
                  <a:srgbClr val="796E5E"/>
                </a:solidFill>
                <a:latin typeface="Calibri" panose="020F0502020204030204" pitchFamily="34" charset="0"/>
              </a:rPr>
              <a:t>minor GC </a:t>
            </a:r>
            <a:r>
              <a:rPr lang="zh-CN" altLang="en-US" dirty="0">
                <a:solidFill>
                  <a:srgbClr val="796E5E"/>
                </a:solidFill>
                <a:latin typeface="Arial" panose="020B0604020202020204" pitchFamily="34" charset="0"/>
              </a:rPr>
              <a:t>也可能会同时进行，这个时候很容易造成旧生代对象引用关系改变，</a:t>
            </a:r>
            <a:r>
              <a:rPr lang="en-US" altLang="zh-CN" dirty="0">
                <a:solidFill>
                  <a:srgbClr val="796E5E"/>
                </a:solidFill>
                <a:latin typeface="Calibri" panose="020F0502020204030204" pitchFamily="34" charset="0"/>
              </a:rPr>
              <a:t>CMS </a:t>
            </a:r>
            <a:r>
              <a:rPr lang="zh-CN" altLang="en-US" dirty="0">
                <a:solidFill>
                  <a:srgbClr val="796E5E"/>
                </a:solidFill>
                <a:latin typeface="Arial" panose="020B0604020202020204" pitchFamily="34" charset="0"/>
              </a:rPr>
              <a:t>为了应对这样的并发现象，提供了一个</a:t>
            </a:r>
            <a:r>
              <a:rPr lang="en-US" altLang="zh-CN" dirty="0">
                <a:solidFill>
                  <a:srgbClr val="796E5E"/>
                </a:solidFill>
                <a:latin typeface="Calibri" panose="020F0502020204030204" pitchFamily="34" charset="0"/>
              </a:rPr>
              <a:t>Mod Union Table </a:t>
            </a:r>
            <a:r>
              <a:rPr lang="zh-CN" altLang="en-US" dirty="0">
                <a:solidFill>
                  <a:srgbClr val="796E5E"/>
                </a:solidFill>
                <a:latin typeface="Arial" panose="020B0604020202020204" pitchFamily="34" charset="0"/>
              </a:rPr>
              <a:t>来进行记录，在这个</a:t>
            </a:r>
            <a:r>
              <a:rPr lang="en-US" altLang="zh-CN" dirty="0">
                <a:solidFill>
                  <a:srgbClr val="796E5E"/>
                </a:solidFill>
                <a:latin typeface="Calibri" panose="020F0502020204030204" pitchFamily="34" charset="0"/>
              </a:rPr>
              <a:t>Mod Union Table</a:t>
            </a:r>
            <a:r>
              <a:rPr lang="zh-CN" altLang="en-US" dirty="0">
                <a:solidFill>
                  <a:srgbClr val="796E5E"/>
                </a:solidFill>
                <a:latin typeface="Arial" panose="020B0604020202020204" pitchFamily="34" charset="0"/>
              </a:rPr>
              <a:t>中记录每次</a:t>
            </a:r>
            <a:r>
              <a:rPr lang="en-US" altLang="zh-CN" dirty="0">
                <a:solidFill>
                  <a:srgbClr val="796E5E"/>
                </a:solidFill>
                <a:latin typeface="Calibri" panose="020F0502020204030204" pitchFamily="34" charset="0"/>
              </a:rPr>
              <a:t>minor GC </a:t>
            </a:r>
            <a:r>
              <a:rPr lang="zh-CN" altLang="en-US" dirty="0">
                <a:solidFill>
                  <a:srgbClr val="796E5E"/>
                </a:solidFill>
                <a:latin typeface="Arial" panose="020B0604020202020204" pitchFamily="34" charset="0"/>
              </a:rPr>
              <a:t>后修改了的</a:t>
            </a:r>
            <a:r>
              <a:rPr lang="en-US" altLang="zh-CN" dirty="0">
                <a:solidFill>
                  <a:srgbClr val="796E5E"/>
                </a:solidFill>
                <a:latin typeface="Calibri" panose="020F0502020204030204" pitchFamily="34" charset="0"/>
              </a:rPr>
              <a:t>Card </a:t>
            </a:r>
            <a:r>
              <a:rPr lang="zh-CN" altLang="en-US" dirty="0">
                <a:solidFill>
                  <a:srgbClr val="796E5E"/>
                </a:solidFill>
                <a:latin typeface="Arial" panose="020B0604020202020204" pitchFamily="34" charset="0"/>
              </a:rPr>
              <a:t>的信息。这也是</a:t>
            </a:r>
            <a:r>
              <a:rPr lang="en-US" altLang="zh-CN" dirty="0" err="1">
                <a:solidFill>
                  <a:srgbClr val="796E5E"/>
                </a:solidFill>
                <a:latin typeface="Calibri" panose="020F0502020204030204" pitchFamily="34" charset="0"/>
              </a:rPr>
              <a:t>ParallelScavenge</a:t>
            </a:r>
            <a:r>
              <a:rPr lang="zh-CN" altLang="en-US" dirty="0">
                <a:solidFill>
                  <a:srgbClr val="796E5E"/>
                </a:solidFill>
                <a:latin typeface="Arial" panose="020B0604020202020204" pitchFamily="34" charset="0"/>
              </a:rPr>
              <a:t>不能和</a:t>
            </a:r>
            <a:r>
              <a:rPr lang="en-US" altLang="zh-CN" dirty="0">
                <a:solidFill>
                  <a:srgbClr val="796E5E"/>
                </a:solidFill>
                <a:latin typeface="Calibri" panose="020F0502020204030204" pitchFamily="34" charset="0"/>
              </a:rPr>
              <a:t>CMS</a:t>
            </a:r>
            <a:r>
              <a:rPr lang="zh-CN" altLang="en-US" dirty="0">
                <a:solidFill>
                  <a:srgbClr val="796E5E"/>
                </a:solidFill>
                <a:latin typeface="Arial" panose="020B0604020202020204" pitchFamily="34" charset="0"/>
              </a:rPr>
              <a:t>一起使用的原因。</a:t>
            </a:r>
          </a:p>
        </p:txBody>
      </p:sp>
    </p:spTree>
    <p:extLst>
      <p:ext uri="{BB962C8B-B14F-4D97-AF65-F5344CB8AC3E}">
        <p14:creationId xmlns:p14="http://schemas.microsoft.com/office/powerpoint/2010/main" val="8892180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CMS</a:t>
            </a:r>
            <a:endParaRPr lang="zh-CN" altLang="en-US" dirty="0"/>
          </a:p>
        </p:txBody>
      </p:sp>
      <p:pic>
        <p:nvPicPr>
          <p:cNvPr id="3" name="Picture 4" descr="http://dl.iteye.com/upload/attachment/0075/0410/60e7c659-790a-3405-af70-9ca4cfd9258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44" y="883542"/>
            <a:ext cx="8795475" cy="367465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94265" y="4558201"/>
            <a:ext cx="10970297" cy="1569660"/>
          </a:xfrm>
          <a:prstGeom prst="rect">
            <a:avLst/>
          </a:prstGeom>
        </p:spPr>
        <p:txBody>
          <a:bodyPr wrap="square">
            <a:spAutoFit/>
          </a:bodyPr>
          <a:lstStyle/>
          <a:p>
            <a:pPr marL="533400"/>
            <a:r>
              <a:rPr lang="zh-CN" altLang="en-US" sz="1600" dirty="0">
                <a:solidFill>
                  <a:srgbClr val="796E5E"/>
                </a:solidFill>
                <a:latin typeface="Arial" panose="020B0604020202020204" pitchFamily="34" charset="0"/>
              </a:rPr>
              <a:t>在运行回收过后，</a:t>
            </a:r>
            <a:r>
              <a:rPr lang="en-US" altLang="zh-CN" sz="1600" dirty="0">
                <a:solidFill>
                  <a:srgbClr val="796E5E"/>
                </a:solidFill>
                <a:latin typeface="Calibri" panose="020F0502020204030204" pitchFamily="34" charset="0"/>
              </a:rPr>
              <a:t>c</a:t>
            </a:r>
            <a:r>
              <a:rPr lang="zh-CN" altLang="en-US" sz="1600" dirty="0">
                <a:solidFill>
                  <a:srgbClr val="796E5E"/>
                </a:solidFill>
                <a:latin typeface="Arial" panose="020B0604020202020204" pitchFamily="34" charset="0"/>
              </a:rPr>
              <a:t>就变成了浮动垃圾。</a:t>
            </a:r>
          </a:p>
          <a:p>
            <a:pPr marL="533400"/>
            <a:r>
              <a:rPr lang="zh-CN" altLang="en-US" sz="1600" dirty="0">
                <a:solidFill>
                  <a:srgbClr val="796E5E"/>
                </a:solidFill>
                <a:latin typeface="Arial" panose="020B0604020202020204" pitchFamily="34" charset="0"/>
              </a:rPr>
              <a:t>由于</a:t>
            </a:r>
            <a:r>
              <a:rPr lang="en-US" altLang="zh-CN" sz="1600" dirty="0">
                <a:solidFill>
                  <a:srgbClr val="796E5E"/>
                </a:solidFill>
                <a:latin typeface="Calibri" panose="020F0502020204030204" pitchFamily="34" charset="0"/>
              </a:rPr>
              <a:t>CMS</a:t>
            </a:r>
            <a:r>
              <a:rPr lang="zh-CN" altLang="en-US" sz="1600" dirty="0">
                <a:solidFill>
                  <a:srgbClr val="796E5E"/>
                </a:solidFill>
                <a:latin typeface="Arial" panose="020B0604020202020204" pitchFamily="34" charset="0"/>
              </a:rPr>
              <a:t>会产生浮动垃圾，当回收过后，浮动垃圾如果产生过多，同时因为使用标记</a:t>
            </a:r>
            <a:r>
              <a:rPr lang="en-US" altLang="zh-CN" sz="1600" dirty="0">
                <a:solidFill>
                  <a:srgbClr val="796E5E"/>
                </a:solidFill>
                <a:latin typeface="Calibri" panose="020F0502020204030204" pitchFamily="34" charset="0"/>
              </a:rPr>
              <a:t>-</a:t>
            </a:r>
            <a:r>
              <a:rPr lang="zh-CN" altLang="en-US" sz="1600" dirty="0">
                <a:solidFill>
                  <a:srgbClr val="796E5E"/>
                </a:solidFill>
                <a:latin typeface="Arial" panose="020B0604020202020204" pitchFamily="34" charset="0"/>
              </a:rPr>
              <a:t>清除算法会产生碎片，可能会导致回收过后的连续空间仍然不能容纳新生代移动过来或者新创建的大资源，因此会导致</a:t>
            </a:r>
            <a:r>
              <a:rPr lang="en-US" altLang="zh-CN" sz="1600" dirty="0">
                <a:solidFill>
                  <a:srgbClr val="796E5E"/>
                </a:solidFill>
                <a:latin typeface="Calibri" panose="020F0502020204030204" pitchFamily="34" charset="0"/>
              </a:rPr>
              <a:t>CMS</a:t>
            </a:r>
            <a:r>
              <a:rPr lang="zh-CN" altLang="en-US" sz="1600" dirty="0">
                <a:solidFill>
                  <a:srgbClr val="796E5E"/>
                </a:solidFill>
                <a:latin typeface="Arial" panose="020B0604020202020204" pitchFamily="34" charset="0"/>
              </a:rPr>
              <a:t>回收失败，进而触发另外一次</a:t>
            </a:r>
            <a:r>
              <a:rPr lang="en-US" altLang="zh-CN" sz="1600" dirty="0">
                <a:solidFill>
                  <a:srgbClr val="796E5E"/>
                </a:solidFill>
                <a:latin typeface="Calibri" panose="020F0502020204030204" pitchFamily="34" charset="0"/>
              </a:rPr>
              <a:t>FULL GC</a:t>
            </a:r>
            <a:r>
              <a:rPr lang="zh-CN" altLang="en-US" sz="1600" dirty="0">
                <a:solidFill>
                  <a:srgbClr val="796E5E"/>
                </a:solidFill>
                <a:latin typeface="Arial" panose="020B0604020202020204" pitchFamily="34" charset="0"/>
              </a:rPr>
              <a:t>，而这时候则采用</a:t>
            </a:r>
            <a:r>
              <a:rPr lang="en-US" altLang="zh-CN" sz="1600" dirty="0" err="1">
                <a:solidFill>
                  <a:srgbClr val="796E5E"/>
                </a:solidFill>
                <a:latin typeface="Calibri" panose="020F0502020204030204" pitchFamily="34" charset="0"/>
              </a:rPr>
              <a:t>SerialOld</a:t>
            </a:r>
            <a:r>
              <a:rPr lang="zh-CN" altLang="en-US" sz="1600" dirty="0">
                <a:solidFill>
                  <a:srgbClr val="796E5E"/>
                </a:solidFill>
                <a:latin typeface="Arial" panose="020B0604020202020204" pitchFamily="34" charset="0"/>
              </a:rPr>
              <a:t>进行二次回收。</a:t>
            </a:r>
          </a:p>
          <a:p>
            <a:pPr marL="533400"/>
            <a:r>
              <a:rPr lang="zh-CN" altLang="en-US" sz="1600" dirty="0">
                <a:solidFill>
                  <a:srgbClr val="796E5E"/>
                </a:solidFill>
                <a:latin typeface="Arial" panose="020B0604020202020204" pitchFamily="34" charset="0"/>
              </a:rPr>
              <a:t>同时</a:t>
            </a:r>
            <a:r>
              <a:rPr lang="en-US" altLang="zh-CN" sz="1600" dirty="0">
                <a:solidFill>
                  <a:srgbClr val="796E5E"/>
                </a:solidFill>
                <a:latin typeface="Calibri" panose="020F0502020204030204" pitchFamily="34" charset="0"/>
              </a:rPr>
              <a:t>CMS</a:t>
            </a:r>
            <a:r>
              <a:rPr lang="zh-CN" altLang="en-US" sz="1600" dirty="0">
                <a:solidFill>
                  <a:srgbClr val="796E5E"/>
                </a:solidFill>
                <a:latin typeface="Arial" panose="020B0604020202020204" pitchFamily="34" charset="0"/>
              </a:rPr>
              <a:t>因为可能产生浮动垃圾，而</a:t>
            </a:r>
            <a:r>
              <a:rPr lang="en-US" altLang="zh-CN" sz="1600" dirty="0">
                <a:solidFill>
                  <a:srgbClr val="796E5E"/>
                </a:solidFill>
                <a:latin typeface="Calibri" panose="020F0502020204030204" pitchFamily="34" charset="0"/>
              </a:rPr>
              <a:t>CMS</a:t>
            </a:r>
            <a:r>
              <a:rPr lang="zh-CN" altLang="en-US" sz="1600" dirty="0">
                <a:solidFill>
                  <a:srgbClr val="796E5E"/>
                </a:solidFill>
                <a:latin typeface="Arial" panose="020B0604020202020204" pitchFamily="34" charset="0"/>
              </a:rPr>
              <a:t>在执行回收的同时新生代也有可能在进行回收操作，为了保证旧生代能够存放新生代转移过来的数据，</a:t>
            </a:r>
            <a:r>
              <a:rPr lang="en-US" altLang="zh-CN" sz="1600" dirty="0">
                <a:solidFill>
                  <a:srgbClr val="796E5E"/>
                </a:solidFill>
                <a:latin typeface="Calibri" panose="020F0502020204030204" pitchFamily="34" charset="0"/>
              </a:rPr>
              <a:t>CMS</a:t>
            </a:r>
            <a:r>
              <a:rPr lang="zh-CN" altLang="en-US" sz="1600" dirty="0">
                <a:solidFill>
                  <a:srgbClr val="796E5E"/>
                </a:solidFill>
                <a:latin typeface="Arial" panose="020B0604020202020204" pitchFamily="34" charset="0"/>
              </a:rPr>
              <a:t>在旧生代内存到达全部容量的</a:t>
            </a:r>
            <a:r>
              <a:rPr lang="en-US" altLang="zh-CN" sz="1600" dirty="0">
                <a:solidFill>
                  <a:srgbClr val="796E5E"/>
                </a:solidFill>
                <a:latin typeface="Calibri" panose="020F0502020204030204" pitchFamily="34" charset="0"/>
              </a:rPr>
              <a:t>68%</a:t>
            </a:r>
            <a:r>
              <a:rPr lang="zh-CN" altLang="en-US" sz="1600" dirty="0">
                <a:solidFill>
                  <a:srgbClr val="796E5E"/>
                </a:solidFill>
                <a:latin typeface="Arial" panose="020B0604020202020204" pitchFamily="34" charset="0"/>
              </a:rPr>
              <a:t>就触发了</a:t>
            </a:r>
            <a:r>
              <a:rPr lang="en-US" altLang="zh-CN" sz="1600" dirty="0">
                <a:solidFill>
                  <a:srgbClr val="796E5E"/>
                </a:solidFill>
                <a:latin typeface="Calibri" panose="020F0502020204030204" pitchFamily="34" charset="0"/>
              </a:rPr>
              <a:t>CMS</a:t>
            </a:r>
            <a:r>
              <a:rPr lang="zh-CN" altLang="en-US" sz="1600" dirty="0">
                <a:solidFill>
                  <a:srgbClr val="796E5E"/>
                </a:solidFill>
                <a:latin typeface="Arial" panose="020B0604020202020204" pitchFamily="34" charset="0"/>
              </a:rPr>
              <a:t>的回收！</a:t>
            </a:r>
          </a:p>
        </p:txBody>
      </p:sp>
    </p:spTree>
    <p:extLst>
      <p:ext uri="{BB962C8B-B14F-4D97-AF65-F5344CB8AC3E}">
        <p14:creationId xmlns:p14="http://schemas.microsoft.com/office/powerpoint/2010/main" val="35274598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G1</a:t>
            </a:r>
            <a:endParaRPr lang="zh-CN" altLang="en-US" dirty="0"/>
          </a:p>
        </p:txBody>
      </p:sp>
      <p:sp>
        <p:nvSpPr>
          <p:cNvPr id="3" name="内容占位符 2"/>
          <p:cNvSpPr>
            <a:spLocks noGrp="1"/>
          </p:cNvSpPr>
          <p:nvPr>
            <p:ph idx="1"/>
          </p:nvPr>
        </p:nvSpPr>
        <p:spPr>
          <a:xfrm>
            <a:off x="1049572" y="3368897"/>
            <a:ext cx="10058400" cy="2165211"/>
          </a:xfrm>
        </p:spPr>
        <p:txBody>
          <a:bodyPr>
            <a:normAutofit fontScale="92500" lnSpcReduction="10000"/>
          </a:bodyPr>
          <a:lstStyle/>
          <a:p>
            <a:r>
              <a:rPr lang="zh-CN" altLang="en-US" dirty="0"/>
              <a:t>可以回收新生代也可以回收旧生代，</a:t>
            </a:r>
            <a:r>
              <a:rPr lang="en-US" altLang="zh-CN" dirty="0" err="1"/>
              <a:t>SunHotSpot</a:t>
            </a:r>
            <a:r>
              <a:rPr lang="en-US" altLang="zh-CN" dirty="0"/>
              <a:t> 1.6u14</a:t>
            </a:r>
            <a:r>
              <a:rPr lang="zh-CN" altLang="en-US" dirty="0"/>
              <a:t>以上</a:t>
            </a:r>
            <a:r>
              <a:rPr lang="en-US" altLang="zh-CN" dirty="0" err="1"/>
              <a:t>EarlyAccess</a:t>
            </a:r>
            <a:r>
              <a:rPr lang="zh-CN" altLang="en-US" dirty="0"/>
              <a:t>版本加入了这个回收器，</a:t>
            </a:r>
            <a:r>
              <a:rPr lang="en-US" altLang="zh-CN" dirty="0"/>
              <a:t>sun</a:t>
            </a:r>
            <a:r>
              <a:rPr lang="zh-CN" altLang="en-US" dirty="0"/>
              <a:t>公司预期</a:t>
            </a:r>
            <a:r>
              <a:rPr lang="en-US" altLang="zh-CN" dirty="0"/>
              <a:t>SunHotSpot1.7</a:t>
            </a:r>
            <a:r>
              <a:rPr lang="zh-CN" altLang="en-US" dirty="0"/>
              <a:t>发布正式版，他是商用高性能垃圾回收器，通过重新划分内存区域，整合优化</a:t>
            </a:r>
            <a:r>
              <a:rPr lang="en-US" altLang="zh-CN" dirty="0"/>
              <a:t>CMS</a:t>
            </a:r>
            <a:r>
              <a:rPr lang="zh-CN" altLang="en-US" dirty="0"/>
              <a:t>，同时注重吞吐量和响应时间，但是杯具的是被</a:t>
            </a:r>
            <a:r>
              <a:rPr lang="en-US" altLang="zh-CN" dirty="0"/>
              <a:t>oracle</a:t>
            </a:r>
            <a:r>
              <a:rPr lang="zh-CN" altLang="en-US" dirty="0"/>
              <a:t>收购之后这个收集器属于商用收费收集器，因此目前基本上没有人使用</a:t>
            </a:r>
          </a:p>
        </p:txBody>
      </p:sp>
      <p:pic>
        <p:nvPicPr>
          <p:cNvPr id="4" name="图片 3"/>
          <p:cNvPicPr>
            <a:picLocks noChangeAspect="1"/>
          </p:cNvPicPr>
          <p:nvPr/>
        </p:nvPicPr>
        <p:blipFill>
          <a:blip r:embed="rId2"/>
          <a:stretch>
            <a:fillRect/>
          </a:stretch>
        </p:blipFill>
        <p:spPr>
          <a:xfrm>
            <a:off x="978010" y="1306893"/>
            <a:ext cx="9929307" cy="1507752"/>
          </a:xfrm>
          <a:prstGeom prst="rect">
            <a:avLst/>
          </a:prstGeom>
        </p:spPr>
      </p:pic>
    </p:spTree>
    <p:extLst>
      <p:ext uri="{BB962C8B-B14F-4D97-AF65-F5344CB8AC3E}">
        <p14:creationId xmlns:p14="http://schemas.microsoft.com/office/powerpoint/2010/main" val="24437121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5861" y="262750"/>
            <a:ext cx="4071068" cy="460820"/>
          </a:xfrm>
        </p:spPr>
        <p:txBody>
          <a:bodyPr>
            <a:normAutofit fontScale="90000"/>
          </a:bodyPr>
          <a:lstStyle/>
          <a:p>
            <a:r>
              <a:rPr lang="en-US" altLang="zh-CN" dirty="0"/>
              <a:t>TLAB</a:t>
            </a:r>
            <a:endParaRPr lang="zh-CN" altLang="en-US" dirty="0"/>
          </a:p>
        </p:txBody>
      </p:sp>
      <p:sp>
        <p:nvSpPr>
          <p:cNvPr id="4" name="内容占位符 3"/>
          <p:cNvSpPr>
            <a:spLocks noGrp="1"/>
          </p:cNvSpPr>
          <p:nvPr>
            <p:ph sz="half" idx="2"/>
          </p:nvPr>
        </p:nvSpPr>
        <p:spPr>
          <a:xfrm>
            <a:off x="890546" y="1371249"/>
            <a:ext cx="10058400" cy="4064499"/>
          </a:xfrm>
        </p:spPr>
        <p:txBody>
          <a:bodyPr>
            <a:normAutofit fontScale="70000" lnSpcReduction="20000"/>
          </a:bodyPr>
          <a:lstStyle/>
          <a:p>
            <a:pPr>
              <a:lnSpc>
                <a:spcPct val="150000"/>
              </a:lnSpc>
              <a:buFont typeface="Wingdings" panose="05000000000000000000" pitchFamily="2" charset="2"/>
              <a:buChar char="Ø"/>
            </a:pPr>
            <a:r>
              <a:rPr lang="zh-CN" altLang="en-US" dirty="0"/>
              <a:t> 堆是</a:t>
            </a:r>
            <a:r>
              <a:rPr lang="en-US" altLang="zh-CN" dirty="0"/>
              <a:t>JVM</a:t>
            </a:r>
            <a:r>
              <a:rPr lang="zh-CN" altLang="en-US" dirty="0"/>
              <a:t>中所有线程共享的，因此在其上进行对象内存的分配均需要进行加锁，这也导致了</a:t>
            </a:r>
            <a:r>
              <a:rPr lang="en-US" altLang="zh-CN" dirty="0"/>
              <a:t>new</a:t>
            </a:r>
            <a:r>
              <a:rPr lang="zh-CN" altLang="en-US" dirty="0"/>
              <a:t>对象的开销是比较大的</a:t>
            </a:r>
          </a:p>
          <a:p>
            <a:pPr>
              <a:lnSpc>
                <a:spcPct val="150000"/>
              </a:lnSpc>
              <a:buFont typeface="Wingdings" panose="05000000000000000000" pitchFamily="2" charset="2"/>
              <a:buChar char="Ø"/>
            </a:pPr>
            <a:r>
              <a:rPr lang="en-US" altLang="zh-CN" dirty="0" smtClean="0"/>
              <a:t>JVM</a:t>
            </a:r>
            <a:r>
              <a:rPr lang="zh-CN" altLang="en-US" dirty="0"/>
              <a:t>为了提升对象内存分配的效率，对于所创建的线程都会分配一块独立的空间</a:t>
            </a:r>
            <a:r>
              <a:rPr lang="en-US" altLang="zh-CN" dirty="0"/>
              <a:t>TLAB</a:t>
            </a:r>
            <a:r>
              <a:rPr lang="zh-CN" altLang="en-US" dirty="0"/>
              <a:t>（</a:t>
            </a:r>
            <a:r>
              <a:rPr lang="en-US" altLang="zh-CN" dirty="0"/>
              <a:t>Thread Local Allocation Buffer</a:t>
            </a:r>
            <a:r>
              <a:rPr lang="zh-CN" altLang="en-US" dirty="0"/>
              <a:t>），其大小由</a:t>
            </a:r>
            <a:r>
              <a:rPr lang="en-US" altLang="zh-CN" dirty="0"/>
              <a:t>JVM</a:t>
            </a:r>
            <a:r>
              <a:rPr lang="zh-CN" altLang="en-US" dirty="0"/>
              <a:t>根据运行的情况计算而得，在</a:t>
            </a:r>
            <a:r>
              <a:rPr lang="en-US" altLang="zh-CN" dirty="0"/>
              <a:t>TLAB</a:t>
            </a:r>
            <a:r>
              <a:rPr lang="zh-CN" altLang="en-US" dirty="0"/>
              <a:t>上分配对象时不需要加锁，因此</a:t>
            </a:r>
            <a:r>
              <a:rPr lang="en-US" altLang="zh-CN" dirty="0"/>
              <a:t>JVM</a:t>
            </a:r>
            <a:r>
              <a:rPr lang="zh-CN" altLang="en-US" dirty="0"/>
              <a:t>在给线程的对象分配内存时会尽量的在</a:t>
            </a:r>
            <a:r>
              <a:rPr lang="en-US" altLang="zh-CN" dirty="0"/>
              <a:t>TLAB</a:t>
            </a:r>
            <a:r>
              <a:rPr lang="zh-CN" altLang="en-US" dirty="0"/>
              <a:t>上分配，在这种情况下</a:t>
            </a:r>
            <a:r>
              <a:rPr lang="en-US" altLang="zh-CN" dirty="0"/>
              <a:t>JVM</a:t>
            </a:r>
            <a:r>
              <a:rPr lang="zh-CN" altLang="en-US" dirty="0"/>
              <a:t>中分配对象内存的性能和</a:t>
            </a:r>
            <a:r>
              <a:rPr lang="en-US" altLang="zh-CN" dirty="0"/>
              <a:t>C</a:t>
            </a:r>
            <a:r>
              <a:rPr lang="zh-CN" altLang="en-US" dirty="0"/>
              <a:t>基本是一样高效的，但如果对象过大的话则仍然是直接使用堆空间分配</a:t>
            </a:r>
          </a:p>
          <a:p>
            <a:pPr>
              <a:lnSpc>
                <a:spcPct val="150000"/>
              </a:lnSpc>
              <a:buFont typeface="Wingdings" panose="05000000000000000000" pitchFamily="2" charset="2"/>
              <a:buChar char="Ø"/>
            </a:pPr>
            <a:r>
              <a:rPr lang="en-US" altLang="zh-CN" dirty="0" smtClean="0"/>
              <a:t>TLAB</a:t>
            </a:r>
            <a:r>
              <a:rPr lang="zh-CN" altLang="en-US" dirty="0"/>
              <a:t>仅作用于新生代的</a:t>
            </a:r>
            <a:r>
              <a:rPr lang="en-US" altLang="zh-CN" dirty="0"/>
              <a:t>Eden Space</a:t>
            </a:r>
            <a:r>
              <a:rPr lang="zh-CN" altLang="en-US" dirty="0"/>
              <a:t>，因此在编写</a:t>
            </a:r>
            <a:r>
              <a:rPr lang="en-US" altLang="zh-CN" dirty="0"/>
              <a:t>Java</a:t>
            </a:r>
            <a:r>
              <a:rPr lang="zh-CN" altLang="en-US" dirty="0"/>
              <a:t>程序时，通常多个小的对象比大的对象分配起来更加高效。</a:t>
            </a:r>
          </a:p>
          <a:p>
            <a:endParaRPr lang="zh-CN" altLang="en-US" dirty="0"/>
          </a:p>
        </p:txBody>
      </p:sp>
    </p:spTree>
    <p:extLst>
      <p:ext uri="{BB962C8B-B14F-4D97-AF65-F5344CB8AC3E}">
        <p14:creationId xmlns:p14="http://schemas.microsoft.com/office/powerpoint/2010/main" val="17802188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GC</a:t>
            </a:r>
            <a:r>
              <a:rPr lang="zh-CN" altLang="en-US" dirty="0" smtClean="0"/>
              <a:t>参数配置</a:t>
            </a:r>
            <a:endParaRPr lang="zh-CN" altLang="en-US" dirty="0"/>
          </a:p>
        </p:txBody>
      </p:sp>
      <p:pic>
        <p:nvPicPr>
          <p:cNvPr id="4" name="图片 3"/>
          <p:cNvPicPr>
            <a:picLocks noChangeAspect="1"/>
          </p:cNvPicPr>
          <p:nvPr/>
        </p:nvPicPr>
        <p:blipFill>
          <a:blip r:embed="rId2"/>
          <a:stretch>
            <a:fillRect/>
          </a:stretch>
        </p:blipFill>
        <p:spPr>
          <a:xfrm>
            <a:off x="1124447" y="1470659"/>
            <a:ext cx="9772650" cy="2819400"/>
          </a:xfrm>
          <a:prstGeom prst="rect">
            <a:avLst/>
          </a:prstGeom>
        </p:spPr>
      </p:pic>
    </p:spTree>
    <p:extLst>
      <p:ext uri="{BB962C8B-B14F-4D97-AF65-F5344CB8AC3E}">
        <p14:creationId xmlns:p14="http://schemas.microsoft.com/office/powerpoint/2010/main" val="22357762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GC</a:t>
            </a:r>
            <a:r>
              <a:rPr lang="zh-CN" altLang="en-US" dirty="0" smtClean="0"/>
              <a:t>参数配置</a:t>
            </a:r>
            <a:endParaRPr lang="zh-CN" altLang="en-US" dirty="0"/>
          </a:p>
        </p:txBody>
      </p:sp>
      <p:pic>
        <p:nvPicPr>
          <p:cNvPr id="5" name="图片 4"/>
          <p:cNvPicPr>
            <a:picLocks noChangeAspect="1"/>
          </p:cNvPicPr>
          <p:nvPr/>
        </p:nvPicPr>
        <p:blipFill>
          <a:blip r:embed="rId2"/>
          <a:stretch>
            <a:fillRect/>
          </a:stretch>
        </p:blipFill>
        <p:spPr>
          <a:xfrm>
            <a:off x="838200" y="965437"/>
            <a:ext cx="8801100" cy="1304925"/>
          </a:xfrm>
          <a:prstGeom prst="rect">
            <a:avLst/>
          </a:prstGeom>
        </p:spPr>
      </p:pic>
      <p:pic>
        <p:nvPicPr>
          <p:cNvPr id="6" name="图片 5"/>
          <p:cNvPicPr>
            <a:picLocks noChangeAspect="1"/>
          </p:cNvPicPr>
          <p:nvPr/>
        </p:nvPicPr>
        <p:blipFill>
          <a:blip r:embed="rId3"/>
          <a:stretch>
            <a:fillRect/>
          </a:stretch>
        </p:blipFill>
        <p:spPr>
          <a:xfrm>
            <a:off x="838200" y="2127238"/>
            <a:ext cx="9229725" cy="3771900"/>
          </a:xfrm>
          <a:prstGeom prst="rect">
            <a:avLst/>
          </a:prstGeom>
        </p:spPr>
      </p:pic>
    </p:spTree>
    <p:extLst>
      <p:ext uri="{BB962C8B-B14F-4D97-AF65-F5344CB8AC3E}">
        <p14:creationId xmlns:p14="http://schemas.microsoft.com/office/powerpoint/2010/main" val="2593113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类加载器</a:t>
            </a:r>
          </a:p>
        </p:txBody>
      </p:sp>
      <p:pic>
        <p:nvPicPr>
          <p:cNvPr id="3" name="Picture 2" descr="http://s3.51cto.com/wyfs02/M00/72/C4/wKiom1Xs9HazvE-rAALSsJvKx8U794.gif?_=59996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66" y="902590"/>
            <a:ext cx="4283251" cy="44498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088834" y="838980"/>
            <a:ext cx="6241775" cy="5693866"/>
          </a:xfrm>
          <a:prstGeom prst="rect">
            <a:avLst/>
          </a:prstGeom>
        </p:spPr>
        <p:txBody>
          <a:bodyPr wrap="square">
            <a:spAutoFit/>
          </a:bodyPr>
          <a:lstStyle/>
          <a:p>
            <a:r>
              <a:rPr lang="zh-CN" altLang="en-US" sz="1600" dirty="0"/>
              <a:t>每个类装载器都有一个自己的命名空间用来保存已装载的类。</a:t>
            </a:r>
            <a:r>
              <a:rPr lang="zh-CN" altLang="en-US" sz="1600" b="1" dirty="0"/>
              <a:t>当一个类装载器装载一个类时，它会通过保存在命名空间里的类全局限定名</a:t>
            </a:r>
            <a:r>
              <a:rPr lang="en-US" altLang="zh-CN" sz="1600" b="1" dirty="0"/>
              <a:t>(Fully Qualified Class Name)</a:t>
            </a:r>
            <a:r>
              <a:rPr lang="zh-CN" altLang="en-US" sz="1600" b="1" dirty="0"/>
              <a:t>进行搜索来检测这个类是否已经被加载了。</a:t>
            </a:r>
            <a:r>
              <a:rPr lang="zh-CN" altLang="en-US" sz="1600" dirty="0"/>
              <a:t>如果两个类的全局限定名是一样的，但是如果命名空间不一样的话，那么它们还是不同的类。不同的命名空间表示</a:t>
            </a:r>
            <a:r>
              <a:rPr lang="en-US" altLang="zh-CN" sz="1600" dirty="0"/>
              <a:t>class</a:t>
            </a:r>
            <a:r>
              <a:rPr lang="zh-CN" altLang="en-US" sz="1600" dirty="0"/>
              <a:t>被不同的类装载器装载</a:t>
            </a:r>
            <a:r>
              <a:rPr lang="zh-CN" altLang="en-US" sz="1600" dirty="0" smtClean="0"/>
              <a:t>。当</a:t>
            </a:r>
            <a:r>
              <a:rPr lang="zh-CN" altLang="en-US" sz="1600" dirty="0"/>
              <a:t>一个类装载器（</a:t>
            </a:r>
            <a:r>
              <a:rPr lang="en-US" altLang="zh-CN" sz="1600" dirty="0"/>
              <a:t>class loader</a:t>
            </a:r>
            <a:r>
              <a:rPr lang="zh-CN" altLang="en-US" sz="1600" dirty="0"/>
              <a:t>）被请求装载类时，它首先按照顺序在上层装载器、父装载器以及自身的装载器的缓存里检查这个类是否已经存在。简单来说，就是在缓存里查看这个类是否已经被自己装载过了，如果没有的话，继续查找父类的缓存，直到在</a:t>
            </a:r>
            <a:r>
              <a:rPr lang="en-US" altLang="zh-CN" sz="1600" dirty="0"/>
              <a:t>bootstrap</a:t>
            </a:r>
            <a:r>
              <a:rPr lang="zh-CN" altLang="en-US" sz="1600" dirty="0"/>
              <a:t>类装载器里也没有找到的话，它就会自己在文件系统里去查找并且加载这个类。</a:t>
            </a:r>
            <a:endParaRPr lang="en-US" altLang="zh-CN" sz="1600" dirty="0"/>
          </a:p>
          <a:p>
            <a:endParaRPr lang="en-US" altLang="zh-CN" sz="1400" b="1" dirty="0" smtClean="0"/>
          </a:p>
          <a:p>
            <a:r>
              <a:rPr lang="zh-CN" altLang="en-US" sz="1400" b="1" dirty="0" smtClean="0"/>
              <a:t>启动</a:t>
            </a:r>
            <a:r>
              <a:rPr lang="zh-CN" altLang="en-US" sz="1400" b="1" dirty="0"/>
              <a:t>类加载器（</a:t>
            </a:r>
            <a:r>
              <a:rPr lang="en-US" altLang="zh-CN" sz="1400" b="1" dirty="0"/>
              <a:t>Bootstrap class loader</a:t>
            </a:r>
            <a:r>
              <a:rPr lang="zh-CN" altLang="en-US" sz="1400" b="1" dirty="0"/>
              <a:t>）：</a:t>
            </a:r>
            <a:r>
              <a:rPr lang="zh-CN" altLang="en-US" sz="1400" dirty="0"/>
              <a:t>这个类装载器是在</a:t>
            </a:r>
            <a:r>
              <a:rPr lang="en-US" altLang="zh-CN" sz="1400" dirty="0"/>
              <a:t>JVM</a:t>
            </a:r>
            <a:r>
              <a:rPr lang="zh-CN" altLang="en-US" sz="1400" dirty="0"/>
              <a:t>启动的时候创建的。它负责装载</a:t>
            </a:r>
            <a:r>
              <a:rPr lang="en-US" altLang="zh-CN" sz="1400" dirty="0"/>
              <a:t>Java API</a:t>
            </a:r>
            <a:r>
              <a:rPr lang="zh-CN" altLang="en-US" sz="1400" dirty="0"/>
              <a:t>，包含</a:t>
            </a:r>
            <a:r>
              <a:rPr lang="en-US" altLang="zh-CN" sz="1400" dirty="0"/>
              <a:t>Object</a:t>
            </a:r>
            <a:r>
              <a:rPr lang="zh-CN" altLang="en-US" sz="1400" dirty="0"/>
              <a:t>对象。和其他的类装载器不同的地方在于这个装载器是通过</a:t>
            </a:r>
            <a:r>
              <a:rPr lang="en-US" altLang="zh-CN" sz="1400" dirty="0"/>
              <a:t>native code</a:t>
            </a:r>
            <a:r>
              <a:rPr lang="zh-CN" altLang="en-US" sz="1400" dirty="0"/>
              <a:t>来实现的，而不是用</a:t>
            </a:r>
            <a:r>
              <a:rPr lang="en-US" altLang="zh-CN" sz="1400" dirty="0"/>
              <a:t>Java</a:t>
            </a:r>
            <a:r>
              <a:rPr lang="zh-CN" altLang="en-US" sz="1400" dirty="0"/>
              <a:t>代码。</a:t>
            </a:r>
          </a:p>
          <a:p>
            <a:r>
              <a:rPr lang="zh-CN" altLang="en-US" sz="1400" b="1" dirty="0"/>
              <a:t>扩展类加载器（</a:t>
            </a:r>
            <a:r>
              <a:rPr lang="en-US" altLang="zh-CN" sz="1400" b="1" dirty="0"/>
              <a:t>Extension class loader</a:t>
            </a:r>
            <a:r>
              <a:rPr lang="zh-CN" altLang="en-US" sz="1400" b="1" dirty="0"/>
              <a:t>）</a:t>
            </a:r>
            <a:r>
              <a:rPr lang="zh-CN" altLang="en-US" sz="1400" dirty="0"/>
              <a:t>：它装载除了基本的</a:t>
            </a:r>
            <a:r>
              <a:rPr lang="en-US" altLang="zh-CN" sz="1400" dirty="0"/>
              <a:t>Java API</a:t>
            </a:r>
            <a:r>
              <a:rPr lang="zh-CN" altLang="en-US" sz="1400" dirty="0"/>
              <a:t>以外的扩展类。它也负责装载其他的安全扩展功能</a:t>
            </a:r>
            <a:r>
              <a:rPr lang="zh-CN" altLang="en-US" sz="1400" dirty="0" smtClean="0"/>
              <a:t>。</a:t>
            </a:r>
            <a:endParaRPr lang="en-US" altLang="zh-CN" sz="1400" dirty="0" smtClean="0"/>
          </a:p>
          <a:p>
            <a:r>
              <a:rPr lang="zh-CN" altLang="en-US" sz="1400" b="1" dirty="0"/>
              <a:t>系统类加载器（</a:t>
            </a:r>
            <a:r>
              <a:rPr lang="en-US" altLang="zh-CN" sz="1400" b="1" dirty="0"/>
              <a:t>System class loader</a:t>
            </a:r>
            <a:r>
              <a:rPr lang="zh-CN" altLang="en-US" sz="1400" b="1" dirty="0"/>
              <a:t>）：</a:t>
            </a:r>
            <a:r>
              <a:rPr lang="zh-CN" altLang="en-US" sz="1400" dirty="0"/>
              <a:t>如果说</a:t>
            </a:r>
            <a:r>
              <a:rPr lang="en-US" altLang="zh-CN" sz="1400" dirty="0"/>
              <a:t>bootstrap class loader</a:t>
            </a:r>
            <a:r>
              <a:rPr lang="zh-CN" altLang="en-US" sz="1400" dirty="0"/>
              <a:t>和</a:t>
            </a:r>
            <a:r>
              <a:rPr lang="en-US" altLang="zh-CN" sz="1400" dirty="0"/>
              <a:t>extension class loader</a:t>
            </a:r>
            <a:r>
              <a:rPr lang="zh-CN" altLang="en-US" sz="1400" dirty="0"/>
              <a:t>负责加载的是</a:t>
            </a:r>
            <a:r>
              <a:rPr lang="en-US" altLang="zh-CN" sz="1400" dirty="0"/>
              <a:t>JVM</a:t>
            </a:r>
            <a:r>
              <a:rPr lang="zh-CN" altLang="en-US" sz="1400" dirty="0"/>
              <a:t>的组件，那么</a:t>
            </a:r>
            <a:r>
              <a:rPr lang="en-US" altLang="zh-CN" sz="1400" dirty="0"/>
              <a:t>system class loader</a:t>
            </a:r>
            <a:r>
              <a:rPr lang="zh-CN" altLang="en-US" sz="1400" dirty="0"/>
              <a:t>负责加载的是应用程序类。它负责加载用户在</a:t>
            </a:r>
            <a:r>
              <a:rPr lang="en-US" altLang="zh-CN" sz="1400" dirty="0"/>
              <a:t>$CLASSPATH</a:t>
            </a:r>
            <a:r>
              <a:rPr lang="zh-CN" altLang="en-US" sz="1400" dirty="0"/>
              <a:t>里指定的类。</a:t>
            </a:r>
          </a:p>
          <a:p>
            <a:r>
              <a:rPr lang="zh-CN" altLang="en-US" sz="1400" b="1" dirty="0"/>
              <a:t>用户自定义类加载器（</a:t>
            </a:r>
            <a:r>
              <a:rPr lang="en-US" altLang="zh-CN" sz="1400" b="1" dirty="0"/>
              <a:t>User-defined class loader</a:t>
            </a:r>
            <a:r>
              <a:rPr lang="zh-CN" altLang="en-US" sz="1400" b="1" dirty="0"/>
              <a:t>）</a:t>
            </a:r>
            <a:r>
              <a:rPr lang="en-US" altLang="zh-CN" sz="1400" dirty="0"/>
              <a:t>:</a:t>
            </a:r>
            <a:r>
              <a:rPr lang="zh-CN" altLang="en-US" sz="1400" dirty="0"/>
              <a:t>这是应用程序开发者用直接用代码实现的类装载器。</a:t>
            </a:r>
          </a:p>
          <a:p>
            <a:endParaRPr lang="zh-CN" altLang="en-US" sz="1600" dirty="0"/>
          </a:p>
          <a:p>
            <a:endParaRPr lang="zh-CN" altLang="en-US" dirty="0"/>
          </a:p>
        </p:txBody>
      </p:sp>
    </p:spTree>
    <p:extLst>
      <p:ext uri="{BB962C8B-B14F-4D97-AF65-F5344CB8AC3E}">
        <p14:creationId xmlns:p14="http://schemas.microsoft.com/office/powerpoint/2010/main" val="28412208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GC</a:t>
            </a:r>
            <a:r>
              <a:rPr lang="zh-CN" altLang="en-US" dirty="0" smtClean="0"/>
              <a:t>参数配置</a:t>
            </a:r>
            <a:endParaRPr lang="zh-CN" altLang="en-US" dirty="0"/>
          </a:p>
        </p:txBody>
      </p:sp>
      <p:pic>
        <p:nvPicPr>
          <p:cNvPr id="5" name="图片 4"/>
          <p:cNvPicPr>
            <a:picLocks noChangeAspect="1"/>
          </p:cNvPicPr>
          <p:nvPr/>
        </p:nvPicPr>
        <p:blipFill>
          <a:blip r:embed="rId2"/>
          <a:stretch>
            <a:fillRect/>
          </a:stretch>
        </p:blipFill>
        <p:spPr>
          <a:xfrm>
            <a:off x="1192694" y="900841"/>
            <a:ext cx="8788821" cy="5238969"/>
          </a:xfrm>
          <a:prstGeom prst="rect">
            <a:avLst/>
          </a:prstGeom>
        </p:spPr>
      </p:pic>
    </p:spTree>
    <p:extLst>
      <p:ext uri="{BB962C8B-B14F-4D97-AF65-F5344CB8AC3E}">
        <p14:creationId xmlns:p14="http://schemas.microsoft.com/office/powerpoint/2010/main" val="31265893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GC</a:t>
            </a:r>
            <a:r>
              <a:rPr lang="zh-CN" altLang="en-US" dirty="0" smtClean="0"/>
              <a:t>参数配置</a:t>
            </a:r>
            <a:endParaRPr lang="zh-CN" altLang="en-US" dirty="0"/>
          </a:p>
        </p:txBody>
      </p:sp>
      <p:pic>
        <p:nvPicPr>
          <p:cNvPr id="4" name="图片 3"/>
          <p:cNvPicPr>
            <a:picLocks noChangeAspect="1"/>
          </p:cNvPicPr>
          <p:nvPr/>
        </p:nvPicPr>
        <p:blipFill>
          <a:blip r:embed="rId2"/>
          <a:stretch>
            <a:fillRect/>
          </a:stretch>
        </p:blipFill>
        <p:spPr>
          <a:xfrm>
            <a:off x="949579" y="977728"/>
            <a:ext cx="6981825" cy="1638300"/>
          </a:xfrm>
          <a:prstGeom prst="rect">
            <a:avLst/>
          </a:prstGeom>
        </p:spPr>
      </p:pic>
      <p:pic>
        <p:nvPicPr>
          <p:cNvPr id="6" name="图片 5"/>
          <p:cNvPicPr>
            <a:picLocks noChangeAspect="1"/>
          </p:cNvPicPr>
          <p:nvPr/>
        </p:nvPicPr>
        <p:blipFill>
          <a:blip r:embed="rId3"/>
          <a:stretch>
            <a:fillRect/>
          </a:stretch>
        </p:blipFill>
        <p:spPr>
          <a:xfrm>
            <a:off x="949579" y="2772488"/>
            <a:ext cx="4362450" cy="895350"/>
          </a:xfrm>
          <a:prstGeom prst="rect">
            <a:avLst/>
          </a:prstGeom>
        </p:spPr>
      </p:pic>
      <p:pic>
        <p:nvPicPr>
          <p:cNvPr id="7" name="图片 6"/>
          <p:cNvPicPr>
            <a:picLocks noChangeAspect="1"/>
          </p:cNvPicPr>
          <p:nvPr/>
        </p:nvPicPr>
        <p:blipFill>
          <a:blip r:embed="rId4"/>
          <a:stretch>
            <a:fillRect/>
          </a:stretch>
        </p:blipFill>
        <p:spPr>
          <a:xfrm>
            <a:off x="1014145" y="3587702"/>
            <a:ext cx="5229225" cy="1133475"/>
          </a:xfrm>
          <a:prstGeom prst="rect">
            <a:avLst/>
          </a:prstGeom>
        </p:spPr>
      </p:pic>
      <p:pic>
        <p:nvPicPr>
          <p:cNvPr id="8" name="图片 7"/>
          <p:cNvPicPr>
            <a:picLocks noChangeAspect="1"/>
          </p:cNvPicPr>
          <p:nvPr/>
        </p:nvPicPr>
        <p:blipFill>
          <a:blip r:embed="rId5"/>
          <a:stretch>
            <a:fillRect/>
          </a:stretch>
        </p:blipFill>
        <p:spPr>
          <a:xfrm>
            <a:off x="1014145" y="4787479"/>
            <a:ext cx="7524750" cy="1238250"/>
          </a:xfrm>
          <a:prstGeom prst="rect">
            <a:avLst/>
          </a:prstGeom>
        </p:spPr>
      </p:pic>
    </p:spTree>
    <p:extLst>
      <p:ext uri="{BB962C8B-B14F-4D97-AF65-F5344CB8AC3E}">
        <p14:creationId xmlns:p14="http://schemas.microsoft.com/office/powerpoint/2010/main" val="18612689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90600"/>
            <a:ext cx="10515600" cy="4917219"/>
          </a:xfrm>
        </p:spPr>
        <p:txBody>
          <a:bodyPr>
            <a:normAutofit fontScale="77500" lnSpcReduction="20000"/>
          </a:bodyPr>
          <a:lstStyle/>
          <a:p>
            <a:r>
              <a:rPr lang="zh-CN" altLang="en-US" dirty="0"/>
              <a:t> </a:t>
            </a:r>
            <a:r>
              <a:rPr lang="en-US" altLang="zh-CN" dirty="0"/>
              <a:t>-</a:t>
            </a:r>
            <a:r>
              <a:rPr lang="en-US" altLang="zh-CN" dirty="0" err="1" smtClean="0"/>
              <a:t>XX:AutoBoxCacheMax</a:t>
            </a:r>
            <a:r>
              <a:rPr lang="en-US" altLang="zh-CN" dirty="0" smtClean="0"/>
              <a:t>=20000</a:t>
            </a:r>
            <a:endParaRPr lang="en-US" altLang="zh-CN" dirty="0"/>
          </a:p>
          <a:p>
            <a:pPr marL="0" indent="0">
              <a:lnSpc>
                <a:spcPct val="120000"/>
              </a:lnSpc>
              <a:buNone/>
            </a:pPr>
            <a:r>
              <a:rPr lang="en-US" altLang="zh-CN" dirty="0" smtClean="0"/>
              <a:t>     Integer </a:t>
            </a:r>
            <a:r>
              <a:rPr lang="en-US" altLang="zh-CN" dirty="0" err="1"/>
              <a:t>i</a:t>
            </a:r>
            <a:r>
              <a:rPr lang="en-US" altLang="zh-CN" dirty="0"/>
              <a:t> = 3;</a:t>
            </a:r>
            <a:r>
              <a:rPr lang="zh-CN" altLang="en-US" dirty="0"/>
              <a:t>这语句有着 </a:t>
            </a:r>
            <a:r>
              <a:rPr lang="en-US" altLang="zh-CN" dirty="0" err="1"/>
              <a:t>int</a:t>
            </a:r>
            <a:r>
              <a:rPr lang="zh-CN" altLang="en-US" dirty="0"/>
              <a:t>自动装箱成</a:t>
            </a:r>
            <a:r>
              <a:rPr lang="en-US" altLang="zh-CN" dirty="0"/>
              <a:t>Integer</a:t>
            </a:r>
            <a:r>
              <a:rPr lang="zh-CN" altLang="en-US" dirty="0"/>
              <a:t>的过程，</a:t>
            </a:r>
            <a:r>
              <a:rPr lang="en-US" altLang="zh-CN" dirty="0"/>
              <a:t>JDK</a:t>
            </a:r>
            <a:r>
              <a:rPr lang="zh-CN" altLang="en-US" dirty="0"/>
              <a:t>默认只缓存 </a:t>
            </a:r>
            <a:r>
              <a:rPr lang="en-US" altLang="zh-CN" dirty="0"/>
              <a:t>-128 ~ +127</a:t>
            </a:r>
            <a:r>
              <a:rPr lang="zh-CN" altLang="en-US" dirty="0"/>
              <a:t>的</a:t>
            </a:r>
            <a:r>
              <a:rPr lang="en-US" altLang="zh-CN" dirty="0" err="1"/>
              <a:t>int</a:t>
            </a:r>
            <a:r>
              <a:rPr lang="en-US" altLang="zh-CN" dirty="0"/>
              <a:t> </a:t>
            </a:r>
            <a:r>
              <a:rPr lang="zh-CN" altLang="en-US" dirty="0"/>
              <a:t>和 </a:t>
            </a:r>
            <a:r>
              <a:rPr lang="en-US" altLang="zh-CN" dirty="0"/>
              <a:t>long</a:t>
            </a:r>
            <a:r>
              <a:rPr lang="zh-CN" altLang="en-US" dirty="0"/>
              <a:t>，超出范围的数字就要即时构建新的</a:t>
            </a:r>
            <a:r>
              <a:rPr lang="en-US" altLang="zh-CN" dirty="0"/>
              <a:t>Integer</a:t>
            </a:r>
            <a:r>
              <a:rPr lang="zh-CN" altLang="en-US" dirty="0"/>
              <a:t>对象</a:t>
            </a:r>
            <a:r>
              <a:rPr lang="zh-CN" altLang="en-US" dirty="0" smtClean="0"/>
              <a:t>。</a:t>
            </a:r>
            <a:endParaRPr lang="en-US" altLang="zh-CN" dirty="0"/>
          </a:p>
          <a:p>
            <a:r>
              <a:rPr lang="zh-CN" altLang="en-US" dirty="0" smtClean="0"/>
              <a:t>启动</a:t>
            </a:r>
            <a:r>
              <a:rPr lang="zh-CN" altLang="en-US" dirty="0"/>
              <a:t>时访问并置零内存页面</a:t>
            </a:r>
            <a:r>
              <a:rPr lang="en-US" altLang="zh-CN" dirty="0"/>
              <a:t>-XX:+</a:t>
            </a:r>
            <a:r>
              <a:rPr lang="en-US" altLang="zh-CN" dirty="0" err="1" smtClean="0"/>
              <a:t>AlwaysPreTouch</a:t>
            </a:r>
            <a:endParaRPr lang="en-US" altLang="zh-CN" dirty="0"/>
          </a:p>
          <a:p>
            <a:pPr marL="0" indent="0">
              <a:buNone/>
            </a:pPr>
            <a:r>
              <a:rPr lang="en-US" altLang="zh-CN" dirty="0"/>
              <a:t> </a:t>
            </a:r>
            <a:r>
              <a:rPr lang="en-US" altLang="zh-CN" dirty="0" smtClean="0"/>
              <a:t>   </a:t>
            </a:r>
            <a:r>
              <a:rPr lang="zh-CN" altLang="en-US" dirty="0" smtClean="0"/>
              <a:t>启动</a:t>
            </a:r>
            <a:r>
              <a:rPr lang="zh-CN" altLang="en-US" dirty="0"/>
              <a:t>时就把参数里说好了的内存</a:t>
            </a:r>
            <a:r>
              <a:rPr lang="zh-CN" altLang="en-US" dirty="0" smtClean="0"/>
              <a:t>全部</a:t>
            </a:r>
            <a:r>
              <a:rPr lang="zh-CN" altLang="en-US" dirty="0"/>
              <a:t>添</a:t>
            </a:r>
            <a:r>
              <a:rPr lang="zh-CN" altLang="en-US" dirty="0" smtClean="0"/>
              <a:t>一</a:t>
            </a:r>
            <a:r>
              <a:rPr lang="zh-CN" altLang="en-US" dirty="0"/>
              <a:t>遍，</a:t>
            </a:r>
            <a:r>
              <a:rPr lang="zh-CN" altLang="en-US" dirty="0" smtClean="0"/>
              <a:t>可能启动</a:t>
            </a:r>
            <a:r>
              <a:rPr lang="zh-CN" altLang="en-US" dirty="0"/>
              <a:t>时慢上一点，但后面访问时会更流畅，比如页面会连续分配，比如不会在晋升新生代到老生代时才去访问页面使得</a:t>
            </a:r>
            <a:r>
              <a:rPr lang="en-US" altLang="zh-CN" dirty="0"/>
              <a:t>GC</a:t>
            </a:r>
            <a:r>
              <a:rPr lang="zh-CN" altLang="en-US" dirty="0"/>
              <a:t>停顿时间加长。</a:t>
            </a:r>
            <a:r>
              <a:rPr lang="zh-CN" altLang="en-US" dirty="0" smtClean="0"/>
              <a:t>不过这</a:t>
            </a:r>
            <a:r>
              <a:rPr lang="zh-CN" altLang="en-US" dirty="0"/>
              <a:t>选项对大堆才会更有感觉一点</a:t>
            </a:r>
            <a:r>
              <a:rPr lang="zh-CN" altLang="en-US" dirty="0" smtClean="0"/>
              <a:t>。</a:t>
            </a:r>
            <a:endParaRPr lang="en-US" altLang="zh-CN" dirty="0" smtClean="0"/>
          </a:p>
          <a:p>
            <a:r>
              <a:rPr lang="en-US" altLang="zh-CN" dirty="0"/>
              <a:t> -XX:+</a:t>
            </a:r>
            <a:r>
              <a:rPr lang="en-US" altLang="zh-CN" dirty="0" err="1" smtClean="0"/>
              <a:t>PerfDisableSharedMem</a:t>
            </a:r>
            <a:endParaRPr lang="en-US" altLang="zh-CN" dirty="0"/>
          </a:p>
          <a:p>
            <a:pPr>
              <a:lnSpc>
                <a:spcPct val="110000"/>
              </a:lnSpc>
            </a:pPr>
            <a:r>
              <a:rPr lang="en-US" altLang="zh-CN" dirty="0"/>
              <a:t>Cassandra</a:t>
            </a:r>
            <a:r>
              <a:rPr lang="zh-CN" altLang="en-US" dirty="0"/>
              <a:t>家的一个参数，一直没留意，直到发生高</a:t>
            </a:r>
            <a:r>
              <a:rPr lang="en-US" altLang="zh-CN" dirty="0"/>
              <a:t>IO</a:t>
            </a:r>
            <a:r>
              <a:rPr lang="zh-CN" altLang="en-US" dirty="0"/>
              <a:t>时的</a:t>
            </a:r>
            <a:r>
              <a:rPr lang="en-US" altLang="zh-CN" dirty="0"/>
              <a:t>JVM</a:t>
            </a:r>
            <a:r>
              <a:rPr lang="zh-CN" altLang="en-US" dirty="0"/>
              <a:t>停顿。原来</a:t>
            </a:r>
            <a:r>
              <a:rPr lang="en-US" altLang="zh-CN" dirty="0"/>
              <a:t>JVM</a:t>
            </a:r>
            <a:r>
              <a:rPr lang="zh-CN" altLang="en-US" dirty="0"/>
              <a:t>经常会默默的在</a:t>
            </a:r>
            <a:r>
              <a:rPr lang="en-US" altLang="zh-CN" dirty="0"/>
              <a:t>/</a:t>
            </a:r>
            <a:r>
              <a:rPr lang="en-US" altLang="zh-CN" dirty="0" err="1"/>
              <a:t>tmp</a:t>
            </a:r>
            <a:r>
              <a:rPr lang="en-US" altLang="zh-CN" dirty="0"/>
              <a:t>/</a:t>
            </a:r>
            <a:r>
              <a:rPr lang="en-US" altLang="zh-CN" dirty="0" err="1"/>
              <a:t>hperf</a:t>
            </a:r>
            <a:r>
              <a:rPr lang="en-US" altLang="zh-CN" dirty="0"/>
              <a:t> </a:t>
            </a:r>
            <a:r>
              <a:rPr lang="zh-CN" altLang="en-US" dirty="0"/>
              <a:t>目录写上一点</a:t>
            </a:r>
            <a:r>
              <a:rPr lang="en-US" altLang="zh-CN" dirty="0"/>
              <a:t>statistics</a:t>
            </a:r>
            <a:r>
              <a:rPr lang="zh-CN" altLang="en-US" dirty="0"/>
              <a:t>数据，如果刚好遇到</a:t>
            </a:r>
            <a:r>
              <a:rPr lang="en-US" altLang="zh-CN" dirty="0" err="1"/>
              <a:t>PageCache</a:t>
            </a:r>
            <a:r>
              <a:rPr lang="zh-CN" altLang="en-US" dirty="0"/>
              <a:t>刷盘，把文件阻塞了，就不能结束这个</a:t>
            </a:r>
            <a:r>
              <a:rPr lang="en-US" altLang="zh-CN" dirty="0"/>
              <a:t>Stop the World</a:t>
            </a:r>
            <a:r>
              <a:rPr lang="zh-CN" altLang="en-US" dirty="0"/>
              <a:t>的安全点了。用此参数可以禁止</a:t>
            </a:r>
            <a:r>
              <a:rPr lang="en-US" altLang="zh-CN" dirty="0"/>
              <a:t>JVM</a:t>
            </a:r>
            <a:r>
              <a:rPr lang="zh-CN" altLang="en-US" dirty="0"/>
              <a:t>写</a:t>
            </a:r>
            <a:r>
              <a:rPr lang="en-US" altLang="zh-CN" dirty="0"/>
              <a:t>statistics</a:t>
            </a:r>
            <a:r>
              <a:rPr lang="zh-CN" altLang="en-US" dirty="0"/>
              <a:t>数据，代价是</a:t>
            </a:r>
            <a:r>
              <a:rPr lang="en-US" altLang="zh-CN" dirty="0" err="1"/>
              <a:t>jps</a:t>
            </a:r>
            <a:r>
              <a:rPr lang="en-US" altLang="zh-CN" dirty="0"/>
              <a:t>, </a:t>
            </a:r>
            <a:r>
              <a:rPr lang="en-US" altLang="zh-CN" dirty="0" err="1"/>
              <a:t>jstat</a:t>
            </a:r>
            <a:r>
              <a:rPr lang="en-US" altLang="zh-CN" dirty="0"/>
              <a:t> </a:t>
            </a:r>
            <a:r>
              <a:rPr lang="zh-CN" altLang="en-US" dirty="0"/>
              <a:t>用不了，只能用</a:t>
            </a:r>
            <a:r>
              <a:rPr lang="en-US" altLang="zh-CN" dirty="0"/>
              <a:t>JMX</a:t>
            </a:r>
            <a:r>
              <a:rPr lang="zh-CN" altLang="en-US" dirty="0"/>
              <a:t>取数据。有时用</a:t>
            </a:r>
            <a:r>
              <a:rPr lang="en-US" altLang="zh-CN" dirty="0"/>
              <a:t>JMX</a:t>
            </a:r>
            <a:r>
              <a:rPr lang="zh-CN" altLang="en-US" dirty="0"/>
              <a:t>取新生代老生代使用百分比还真没</a:t>
            </a:r>
            <a:r>
              <a:rPr lang="en-US" altLang="zh-CN" dirty="0" err="1"/>
              <a:t>jstat</a:t>
            </a:r>
            <a:r>
              <a:rPr lang="zh-CN" altLang="en-US" dirty="0"/>
              <a:t>方便。详见</a:t>
            </a:r>
            <a:r>
              <a:rPr lang="en-US" altLang="zh-CN" dirty="0"/>
              <a:t>The Four Month Bug: JVM statistics cause garbage collection pauses</a:t>
            </a:r>
            <a:endParaRPr lang="zh-CN" altLang="en-US" dirty="0"/>
          </a:p>
        </p:txBody>
      </p:sp>
    </p:spTree>
    <p:extLst>
      <p:ext uri="{BB962C8B-B14F-4D97-AF65-F5344CB8AC3E}">
        <p14:creationId xmlns:p14="http://schemas.microsoft.com/office/powerpoint/2010/main" val="15173521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6349" y="930303"/>
            <a:ext cx="10853529" cy="5078313"/>
          </a:xfrm>
          <a:prstGeom prst="rect">
            <a:avLst/>
          </a:prstGeom>
          <a:noFill/>
        </p:spPr>
        <p:txBody>
          <a:bodyPr wrap="square" rtlCol="0">
            <a:spAutoFit/>
          </a:bodyPr>
          <a:lstStyle/>
          <a:p>
            <a:r>
              <a:rPr lang="en-US" altLang="zh-CN" b="1" dirty="0">
                <a:solidFill>
                  <a:srgbClr val="FF0000"/>
                </a:solidFill>
              </a:rPr>
              <a:t>-XX:+</a:t>
            </a:r>
            <a:r>
              <a:rPr lang="en-US" altLang="zh-CN" b="1" dirty="0" err="1">
                <a:solidFill>
                  <a:srgbClr val="FF0000"/>
                </a:solidFill>
              </a:rPr>
              <a:t>HeapDumpOnOutOfMemoryError</a:t>
            </a:r>
            <a:r>
              <a:rPr lang="en-US" altLang="zh-CN" b="1" dirty="0">
                <a:solidFill>
                  <a:srgbClr val="FF0000"/>
                </a:solidFill>
              </a:rPr>
              <a:t> and -</a:t>
            </a:r>
            <a:r>
              <a:rPr lang="en-US" altLang="zh-CN" b="1" dirty="0" err="1" smtClean="0">
                <a:solidFill>
                  <a:srgbClr val="FF0000"/>
                </a:solidFill>
              </a:rPr>
              <a:t>XX:HeapDumpPath</a:t>
            </a:r>
            <a:endParaRPr lang="en-US" altLang="zh-CN" b="1" dirty="0" smtClean="0">
              <a:solidFill>
                <a:srgbClr val="FF0000"/>
              </a:solidFill>
            </a:endParaRPr>
          </a:p>
          <a:p>
            <a:r>
              <a:rPr lang="zh-CN" altLang="en-US" dirty="0"/>
              <a:t>可以通过设置</a:t>
            </a:r>
            <a:r>
              <a:rPr lang="en-US" altLang="zh-CN" dirty="0"/>
              <a:t>-</a:t>
            </a:r>
            <a:r>
              <a:rPr lang="en-US" altLang="zh-CN" dirty="0" err="1"/>
              <a:t>XX:HeapDumpPath</a:t>
            </a:r>
            <a:r>
              <a:rPr lang="en-US" altLang="zh-CN" dirty="0"/>
              <a:t>=&lt;path&gt;</a:t>
            </a:r>
            <a:r>
              <a:rPr lang="zh-CN" altLang="en-US" dirty="0"/>
              <a:t>来改变默认的堆内存快照生成路径，</a:t>
            </a:r>
            <a:r>
              <a:rPr lang="en-US" altLang="zh-CN" dirty="0"/>
              <a:t>&lt;path&gt;</a:t>
            </a:r>
            <a:r>
              <a:rPr lang="zh-CN" altLang="en-US" dirty="0"/>
              <a:t>可以是相对或者绝对路径</a:t>
            </a:r>
            <a:r>
              <a:rPr lang="zh-CN" altLang="en-US" dirty="0" smtClean="0"/>
              <a:t>。堆</a:t>
            </a:r>
            <a:r>
              <a:rPr lang="zh-CN" altLang="en-US" dirty="0"/>
              <a:t>内存快照文件有可能很庞大，特别是当内存溢出错误发生的时候。因此，我们推荐将堆内存快照生成路径指定到一个拥有足够磁盘空间的地方</a:t>
            </a:r>
            <a:r>
              <a:rPr lang="zh-CN" altLang="en-US" dirty="0" smtClean="0"/>
              <a:t>。</a:t>
            </a:r>
            <a:endParaRPr lang="en-US" altLang="zh-CN" dirty="0" smtClean="0"/>
          </a:p>
          <a:p>
            <a:r>
              <a:rPr lang="en-US" altLang="zh-CN" b="1" dirty="0">
                <a:solidFill>
                  <a:srgbClr val="FF0000"/>
                </a:solidFill>
              </a:rPr>
              <a:t>-</a:t>
            </a:r>
            <a:r>
              <a:rPr lang="en-US" altLang="zh-CN" b="1" dirty="0" err="1">
                <a:solidFill>
                  <a:srgbClr val="FF0000"/>
                </a:solidFill>
              </a:rPr>
              <a:t>XX:OnOutOfMemoryError</a:t>
            </a:r>
            <a:endParaRPr lang="en-US" altLang="zh-CN" b="1" dirty="0">
              <a:solidFill>
                <a:srgbClr val="FF0000"/>
              </a:solidFill>
            </a:endParaRPr>
          </a:p>
          <a:p>
            <a:r>
              <a:rPr lang="zh-CN" altLang="en-US" dirty="0"/>
              <a:t>当内存溢发生时，我们甚至可以可以执行一些指令，比如发个</a:t>
            </a:r>
            <a:r>
              <a:rPr lang="en-US" altLang="zh-CN" dirty="0"/>
              <a:t>E-mail</a:t>
            </a:r>
            <a:r>
              <a:rPr lang="zh-CN" altLang="en-US" dirty="0"/>
              <a:t>通知管理员或者执行一些清理工作。通过</a:t>
            </a:r>
            <a:r>
              <a:rPr lang="en-US" altLang="zh-CN" dirty="0"/>
              <a:t>-</a:t>
            </a:r>
            <a:r>
              <a:rPr lang="en-US" altLang="zh-CN" dirty="0" err="1"/>
              <a:t>XX:OnOutOfMemoryError</a:t>
            </a:r>
            <a:r>
              <a:rPr lang="en-US" altLang="zh-CN" dirty="0"/>
              <a:t> </a:t>
            </a:r>
            <a:r>
              <a:rPr lang="zh-CN" altLang="en-US" dirty="0"/>
              <a:t>这个参数我们可以做到这一点，这个参数可以接受一串指令和它们的参数。在这里，我们将不会深入它的细节，但我们提供了它的一个例子。在下面的例子中，当内存溢出错误发生的时候，我们会将堆内存快照写到</a:t>
            </a:r>
            <a:r>
              <a:rPr lang="en-US" altLang="zh-CN" dirty="0"/>
              <a:t>/</a:t>
            </a:r>
            <a:r>
              <a:rPr lang="en-US" altLang="zh-CN" dirty="0" err="1"/>
              <a:t>tmp</a:t>
            </a:r>
            <a:r>
              <a:rPr lang="en-US" altLang="zh-CN" dirty="0"/>
              <a:t>/</a:t>
            </a:r>
            <a:r>
              <a:rPr lang="en-US" altLang="zh-CN" dirty="0" err="1"/>
              <a:t>heapdump.hprof</a:t>
            </a:r>
            <a:r>
              <a:rPr lang="en-US" altLang="zh-CN" dirty="0"/>
              <a:t> </a:t>
            </a:r>
            <a:r>
              <a:rPr lang="zh-CN" altLang="en-US" dirty="0"/>
              <a:t>文件并且在</a:t>
            </a:r>
            <a:r>
              <a:rPr lang="en-US" altLang="zh-CN" dirty="0"/>
              <a:t>JVM</a:t>
            </a:r>
            <a:r>
              <a:rPr lang="zh-CN" altLang="en-US" dirty="0"/>
              <a:t>的运行目录执行脚本</a:t>
            </a:r>
            <a:r>
              <a:rPr lang="en-US" altLang="zh-CN" dirty="0" smtClean="0"/>
              <a:t>cleanup.sh</a:t>
            </a:r>
            <a:r>
              <a:rPr lang="zh-CN" altLang="en-US" dirty="0" smtClean="0"/>
              <a:t>，如：</a:t>
            </a:r>
            <a:r>
              <a:rPr lang="en-US" altLang="zh-CN" dirty="0" smtClean="0"/>
              <a:t>java </a:t>
            </a:r>
            <a:r>
              <a:rPr lang="en-US" altLang="zh-CN" dirty="0"/>
              <a:t>-XX:+</a:t>
            </a:r>
            <a:r>
              <a:rPr lang="en-US" altLang="zh-CN" dirty="0" err="1"/>
              <a:t>HeapDumpOnOutOfMemoryError</a:t>
            </a:r>
            <a:r>
              <a:rPr lang="en-US" altLang="zh-CN" dirty="0"/>
              <a:t> -</a:t>
            </a:r>
            <a:r>
              <a:rPr lang="en-US" altLang="zh-CN" dirty="0" err="1"/>
              <a:t>XX:HeapDumpPath</a:t>
            </a:r>
            <a:r>
              <a:rPr lang="en-US" altLang="zh-CN" dirty="0"/>
              <a:t>=/</a:t>
            </a:r>
            <a:r>
              <a:rPr lang="en-US" altLang="zh-CN" dirty="0" err="1"/>
              <a:t>tmp</a:t>
            </a:r>
            <a:r>
              <a:rPr lang="en-US" altLang="zh-CN" dirty="0"/>
              <a:t>/</a:t>
            </a:r>
            <a:r>
              <a:rPr lang="en-US" altLang="zh-CN" dirty="0" err="1"/>
              <a:t>heapdump.hprof</a:t>
            </a:r>
            <a:r>
              <a:rPr lang="en-US" altLang="zh-CN" dirty="0"/>
              <a:t> </a:t>
            </a:r>
            <a:r>
              <a:rPr lang="en-US" altLang="zh-CN" dirty="0" smtClean="0"/>
              <a:t>-</a:t>
            </a:r>
            <a:r>
              <a:rPr lang="en-US" altLang="zh-CN" dirty="0" err="1" smtClean="0"/>
              <a:t>XX:OnOutOfMemoryError</a:t>
            </a:r>
            <a:r>
              <a:rPr lang="en-US" altLang="zh-CN" dirty="0" smtClean="0"/>
              <a:t> </a:t>
            </a:r>
            <a:r>
              <a:rPr lang="en-US" altLang="zh-CN" dirty="0"/>
              <a:t>="</a:t>
            </a:r>
            <a:r>
              <a:rPr lang="en-US" altLang="zh-CN" dirty="0" err="1"/>
              <a:t>sh</a:t>
            </a:r>
            <a:r>
              <a:rPr lang="en-US" altLang="zh-CN" dirty="0"/>
              <a:t> ~/cleanup.sh" </a:t>
            </a:r>
            <a:r>
              <a:rPr lang="en-US" altLang="zh-CN" dirty="0" err="1" smtClean="0"/>
              <a:t>MyApp</a:t>
            </a:r>
            <a:endParaRPr lang="en-US" altLang="zh-CN" dirty="0" smtClean="0"/>
          </a:p>
          <a:p>
            <a:r>
              <a:rPr lang="en-US" altLang="zh-CN" b="1" dirty="0">
                <a:solidFill>
                  <a:srgbClr val="FF0000"/>
                </a:solidFill>
              </a:rPr>
              <a:t>-</a:t>
            </a:r>
            <a:r>
              <a:rPr lang="en-US" altLang="zh-CN" b="1" dirty="0" err="1">
                <a:solidFill>
                  <a:srgbClr val="FF0000"/>
                </a:solidFill>
              </a:rPr>
              <a:t>XX:InitialCodeCacheSize</a:t>
            </a:r>
            <a:r>
              <a:rPr lang="en-US" altLang="zh-CN" b="1" dirty="0">
                <a:solidFill>
                  <a:srgbClr val="FF0000"/>
                </a:solidFill>
              </a:rPr>
              <a:t> and -</a:t>
            </a:r>
            <a:r>
              <a:rPr lang="en-US" altLang="zh-CN" b="1" dirty="0" err="1">
                <a:solidFill>
                  <a:srgbClr val="FF0000"/>
                </a:solidFill>
              </a:rPr>
              <a:t>XX:ReservedCodeCacheSize</a:t>
            </a:r>
            <a:endParaRPr lang="en-US" altLang="zh-CN" b="1" dirty="0">
              <a:solidFill>
                <a:srgbClr val="FF0000"/>
              </a:solidFill>
            </a:endParaRPr>
          </a:p>
          <a:p>
            <a:r>
              <a:rPr lang="en-US" altLang="zh-CN" dirty="0"/>
              <a:t>JVM</a:t>
            </a:r>
            <a:r>
              <a:rPr lang="zh-CN" altLang="en-US" dirty="0"/>
              <a:t>一个有趣的，但往往被忽视的内存区域是“代码缓存”，它是用来存储已编译方法生成的本地代码。代码缓存确实很少引起性能问题，但是一旦发生其影响可能是毁灭性的。如果代码缓存被占满，</a:t>
            </a:r>
            <a:r>
              <a:rPr lang="en-US" altLang="zh-CN" dirty="0"/>
              <a:t>JVM</a:t>
            </a:r>
            <a:r>
              <a:rPr lang="zh-CN" altLang="en-US" dirty="0"/>
              <a:t>会打印出一条警告消息，并切换到</a:t>
            </a:r>
            <a:r>
              <a:rPr lang="en-US" altLang="zh-CN" dirty="0"/>
              <a:t>interpreted-only </a:t>
            </a:r>
            <a:r>
              <a:rPr lang="zh-CN" altLang="en-US" dirty="0"/>
              <a:t>模式：</a:t>
            </a:r>
            <a:r>
              <a:rPr lang="en-US" altLang="zh-CN" dirty="0"/>
              <a:t>JIT</a:t>
            </a:r>
            <a:r>
              <a:rPr lang="zh-CN" altLang="en-US" dirty="0"/>
              <a:t>编译器被停用，字节码将不再会被编译成机器码。因此，应用程序将继续运行，但运行速度会降低一个数量级，直到有人注意到这个问题。就像其他内存区域一样，我们可以自定义代码缓存的大小。相关的参数是</a:t>
            </a:r>
            <a:r>
              <a:rPr lang="en-US" altLang="zh-CN" dirty="0"/>
              <a:t>-</a:t>
            </a:r>
            <a:r>
              <a:rPr lang="en-US" altLang="zh-CN" dirty="0" err="1"/>
              <a:t>XX:InitialCodeCacheSize</a:t>
            </a:r>
            <a:r>
              <a:rPr lang="en-US" altLang="zh-CN" dirty="0"/>
              <a:t> </a:t>
            </a:r>
            <a:r>
              <a:rPr lang="zh-CN" altLang="en-US" dirty="0"/>
              <a:t>和</a:t>
            </a:r>
            <a:r>
              <a:rPr lang="en-US" altLang="zh-CN" dirty="0"/>
              <a:t>-</a:t>
            </a:r>
            <a:r>
              <a:rPr lang="en-US" altLang="zh-CN" dirty="0" err="1"/>
              <a:t>XX:ReservedCodeCacheSize</a:t>
            </a:r>
            <a:r>
              <a:rPr lang="zh-CN" altLang="en-US" dirty="0"/>
              <a:t>，它们的参数和上面介绍的参数一样，都是字节值</a:t>
            </a:r>
          </a:p>
        </p:txBody>
      </p:sp>
    </p:spTree>
    <p:extLst>
      <p:ext uri="{BB962C8B-B14F-4D97-AF65-F5344CB8AC3E}">
        <p14:creationId xmlns:p14="http://schemas.microsoft.com/office/powerpoint/2010/main" val="38165964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9228" y="850790"/>
            <a:ext cx="10225377" cy="2585323"/>
          </a:xfrm>
          <a:prstGeom prst="rect">
            <a:avLst/>
          </a:prstGeom>
          <a:noFill/>
        </p:spPr>
        <p:txBody>
          <a:bodyPr wrap="square" rtlCol="0">
            <a:spAutoFit/>
          </a:bodyPr>
          <a:lstStyle/>
          <a:p>
            <a:r>
              <a:rPr lang="en-US" altLang="zh-CN" b="1" dirty="0"/>
              <a:t>-XX:+</a:t>
            </a:r>
            <a:r>
              <a:rPr lang="en-US" altLang="zh-CN" b="1" dirty="0" err="1" smtClean="0"/>
              <a:t>UseCodeCacheFlushing</a:t>
            </a:r>
            <a:endParaRPr lang="en-US" altLang="zh-CN" b="1" dirty="0" smtClean="0"/>
          </a:p>
          <a:p>
            <a:r>
              <a:rPr lang="zh-CN" altLang="en-US" dirty="0"/>
              <a:t>如果代码缓存不断增长，例如，因为热部署引起的内存泄漏，那么提高代码的缓存大小只会延缓其发生溢出。为了避免这种情况的发生，我们可以尝试一个有趣的新参数：当代码缓存被填满时让</a:t>
            </a:r>
            <a:r>
              <a:rPr lang="en-US" altLang="zh-CN" dirty="0"/>
              <a:t>JVM</a:t>
            </a:r>
            <a:r>
              <a:rPr lang="zh-CN" altLang="en-US" dirty="0"/>
              <a:t>放弃一些编译代码。通过使用</a:t>
            </a:r>
            <a:r>
              <a:rPr lang="en-US" altLang="zh-CN" dirty="0"/>
              <a:t>-XX:+</a:t>
            </a:r>
            <a:r>
              <a:rPr lang="en-US" altLang="zh-CN" dirty="0" err="1"/>
              <a:t>UseCodeCacheFlushing</a:t>
            </a:r>
            <a:r>
              <a:rPr lang="en-US" altLang="zh-CN" dirty="0"/>
              <a:t> </a:t>
            </a:r>
            <a:r>
              <a:rPr lang="zh-CN" altLang="en-US" dirty="0"/>
              <a:t>这个参数，我们至少可以避免当代码缓存被填满的时候</a:t>
            </a:r>
            <a:r>
              <a:rPr lang="en-US" altLang="zh-CN" dirty="0"/>
              <a:t>JVM</a:t>
            </a:r>
            <a:r>
              <a:rPr lang="zh-CN" altLang="en-US" dirty="0"/>
              <a:t>切换到</a:t>
            </a:r>
            <a:r>
              <a:rPr lang="en-US" altLang="zh-CN" dirty="0"/>
              <a:t>interpreted-only </a:t>
            </a:r>
            <a:r>
              <a:rPr lang="zh-CN" altLang="en-US" dirty="0"/>
              <a:t>模式。不过，我仍建议尽快解决代码缓存问题发生的根本原因，如找出内存泄漏并修复它</a:t>
            </a:r>
            <a:endParaRPr lang="en-US" altLang="zh-CN" dirty="0"/>
          </a:p>
          <a:p>
            <a:endParaRPr lang="en-US" altLang="zh-CN" b="1" dirty="0" smtClean="0"/>
          </a:p>
          <a:p>
            <a:endParaRPr lang="en-US" altLang="zh-CN" b="1" dirty="0"/>
          </a:p>
          <a:p>
            <a:endParaRPr lang="en-US" altLang="zh-CN" b="1" dirty="0"/>
          </a:p>
        </p:txBody>
      </p:sp>
    </p:spTree>
    <p:extLst>
      <p:ext uri="{BB962C8B-B14F-4D97-AF65-F5344CB8AC3E}">
        <p14:creationId xmlns:p14="http://schemas.microsoft.com/office/powerpoint/2010/main" val="16564130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性能监控工具</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dirty="0" smtClean="0"/>
              <a:t>Linux</a:t>
            </a:r>
            <a:r>
              <a:rPr lang="zh-CN" altLang="en-US" dirty="0" smtClean="0"/>
              <a:t>监控工具</a:t>
            </a:r>
            <a:endParaRPr lang="en-US" altLang="zh-CN" dirty="0" smtClean="0"/>
          </a:p>
          <a:p>
            <a:pPr>
              <a:buFont typeface="Wingdings" panose="05000000000000000000" pitchFamily="2" charset="2"/>
              <a:buChar char="Ø"/>
            </a:pPr>
            <a:r>
              <a:rPr lang="en-US" altLang="zh-CN" dirty="0" smtClean="0"/>
              <a:t>JDK</a:t>
            </a:r>
            <a:r>
              <a:rPr lang="zh-CN" altLang="en-US" dirty="0" smtClean="0"/>
              <a:t>工具</a:t>
            </a:r>
            <a:endParaRPr lang="zh-CN" altLang="en-US" dirty="0"/>
          </a:p>
        </p:txBody>
      </p:sp>
    </p:spTree>
    <p:extLst>
      <p:ext uri="{BB962C8B-B14F-4D97-AF65-F5344CB8AC3E}">
        <p14:creationId xmlns:p14="http://schemas.microsoft.com/office/powerpoint/2010/main" val="2909236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Linux</a:t>
            </a:r>
            <a:r>
              <a:rPr lang="zh-CN" altLang="en-US" dirty="0" smtClean="0"/>
              <a:t>监控工具</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dirty="0" smtClean="0"/>
              <a:t>Top</a:t>
            </a:r>
          </a:p>
          <a:p>
            <a:pPr>
              <a:buFont typeface="Wingdings" panose="05000000000000000000" pitchFamily="2" charset="2"/>
              <a:buChar char="Ø"/>
            </a:pPr>
            <a:r>
              <a:rPr lang="en-US" altLang="zh-CN" dirty="0" err="1" smtClean="0"/>
              <a:t>Vmstat</a:t>
            </a:r>
            <a:endParaRPr lang="en-US" altLang="zh-CN" dirty="0" smtClean="0"/>
          </a:p>
          <a:p>
            <a:pPr>
              <a:buFont typeface="Wingdings" panose="05000000000000000000" pitchFamily="2" charset="2"/>
              <a:buChar char="Ø"/>
            </a:pPr>
            <a:r>
              <a:rPr lang="en-US" altLang="zh-CN" dirty="0" err="1" smtClean="0"/>
              <a:t>Iostat</a:t>
            </a:r>
            <a:endParaRPr lang="en-US" altLang="zh-CN" dirty="0" smtClean="0"/>
          </a:p>
          <a:p>
            <a:pPr>
              <a:buFont typeface="Wingdings" panose="05000000000000000000" pitchFamily="2" charset="2"/>
              <a:buChar char="Ø"/>
            </a:pPr>
            <a:r>
              <a:rPr lang="en-US" altLang="zh-CN" dirty="0" err="1" smtClean="0"/>
              <a:t>Pidstat</a:t>
            </a:r>
            <a:endParaRPr lang="en-US" altLang="zh-CN" dirty="0" smtClean="0"/>
          </a:p>
          <a:p>
            <a:pPr>
              <a:buFont typeface="Wingdings" panose="05000000000000000000" pitchFamily="2" charset="2"/>
              <a:buChar char="Ø"/>
            </a:pPr>
            <a:r>
              <a:rPr lang="en-US" altLang="zh-CN" dirty="0" smtClean="0"/>
              <a:t>Ps</a:t>
            </a:r>
          </a:p>
          <a:p>
            <a:pPr>
              <a:buFont typeface="Wingdings" panose="05000000000000000000" pitchFamily="2" charset="2"/>
              <a:buChar char="Ø"/>
            </a:pPr>
            <a:r>
              <a:rPr lang="en-US" altLang="zh-CN" dirty="0" err="1" smtClean="0"/>
              <a:t>Netstat</a:t>
            </a:r>
            <a:endParaRPr lang="en-US" altLang="zh-CN" dirty="0" smtClean="0"/>
          </a:p>
          <a:p>
            <a:pPr>
              <a:buFont typeface="Wingdings" panose="05000000000000000000" pitchFamily="2" charset="2"/>
              <a:buChar char="Ø"/>
            </a:pPr>
            <a:r>
              <a:rPr lang="en-US" altLang="zh-CN" dirty="0" err="1" smtClean="0"/>
              <a:t>Sar</a:t>
            </a:r>
            <a:endParaRPr lang="en-US" altLang="zh-CN" dirty="0" smtClean="0"/>
          </a:p>
          <a:p>
            <a:pPr marL="0" indent="0">
              <a:buNone/>
            </a:pPr>
            <a:endParaRPr lang="zh-CN" altLang="en-US" dirty="0"/>
          </a:p>
        </p:txBody>
      </p:sp>
    </p:spTree>
    <p:extLst>
      <p:ext uri="{BB962C8B-B14F-4D97-AF65-F5344CB8AC3E}">
        <p14:creationId xmlns:p14="http://schemas.microsoft.com/office/powerpoint/2010/main" val="24202585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JDK</a:t>
            </a:r>
            <a:r>
              <a:rPr lang="zh-CN" altLang="en-US" dirty="0" smtClean="0"/>
              <a:t>工具</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dirty="0" err="1" smtClean="0"/>
              <a:t>Jps</a:t>
            </a:r>
            <a:endParaRPr lang="en-US" altLang="zh-CN" dirty="0" smtClean="0"/>
          </a:p>
          <a:p>
            <a:pPr>
              <a:buFont typeface="Wingdings" panose="05000000000000000000" pitchFamily="2" charset="2"/>
              <a:buChar char="Ø"/>
            </a:pPr>
            <a:r>
              <a:rPr lang="en-US" altLang="zh-CN" dirty="0" err="1" smtClean="0"/>
              <a:t>Jstat</a:t>
            </a:r>
            <a:endParaRPr lang="en-US" altLang="zh-CN" dirty="0" smtClean="0"/>
          </a:p>
          <a:p>
            <a:pPr>
              <a:buFont typeface="Wingdings" panose="05000000000000000000" pitchFamily="2" charset="2"/>
              <a:buChar char="Ø"/>
            </a:pPr>
            <a:r>
              <a:rPr lang="en-US" altLang="zh-CN" dirty="0" err="1" smtClean="0"/>
              <a:t>Jinfo</a:t>
            </a:r>
            <a:endParaRPr lang="en-US" altLang="zh-CN" dirty="0" smtClean="0"/>
          </a:p>
          <a:p>
            <a:pPr>
              <a:buFont typeface="Wingdings" panose="05000000000000000000" pitchFamily="2" charset="2"/>
              <a:buChar char="Ø"/>
            </a:pPr>
            <a:r>
              <a:rPr lang="en-US" altLang="zh-CN" dirty="0" err="1" smtClean="0"/>
              <a:t>Jmap</a:t>
            </a:r>
            <a:endParaRPr lang="en-US" altLang="zh-CN" dirty="0" smtClean="0"/>
          </a:p>
          <a:p>
            <a:pPr>
              <a:buFont typeface="Wingdings" panose="05000000000000000000" pitchFamily="2" charset="2"/>
              <a:buChar char="Ø"/>
            </a:pPr>
            <a:r>
              <a:rPr lang="en-US" altLang="zh-CN" dirty="0" err="1" smtClean="0"/>
              <a:t>Jhat</a:t>
            </a:r>
            <a:endParaRPr lang="en-US" altLang="zh-CN" dirty="0" smtClean="0"/>
          </a:p>
          <a:p>
            <a:pPr>
              <a:buFont typeface="Wingdings" panose="05000000000000000000" pitchFamily="2" charset="2"/>
              <a:buChar char="Ø"/>
            </a:pPr>
            <a:r>
              <a:rPr lang="en-US" altLang="zh-CN" dirty="0" err="1" smtClean="0"/>
              <a:t>Jstack</a:t>
            </a:r>
            <a:endParaRPr lang="en-US" altLang="zh-CN" dirty="0" smtClean="0"/>
          </a:p>
          <a:p>
            <a:pPr>
              <a:buFont typeface="Wingdings" panose="05000000000000000000" pitchFamily="2" charset="2"/>
              <a:buChar char="Ø"/>
            </a:pPr>
            <a:r>
              <a:rPr lang="en-US" altLang="zh-CN" dirty="0" err="1" smtClean="0"/>
              <a:t>Jstatd</a:t>
            </a:r>
            <a:endParaRPr lang="en-US" altLang="zh-CN" dirty="0" smtClean="0"/>
          </a:p>
          <a:p>
            <a:pPr>
              <a:buFont typeface="Wingdings" panose="05000000000000000000" pitchFamily="2" charset="2"/>
              <a:buChar char="Ø"/>
            </a:pPr>
            <a:r>
              <a:rPr lang="en-US" altLang="zh-CN" dirty="0" err="1" smtClean="0"/>
              <a:t>Jconsole</a:t>
            </a:r>
            <a:endParaRPr lang="en-US" altLang="zh-CN" dirty="0" smtClean="0"/>
          </a:p>
          <a:p>
            <a:pPr>
              <a:buFont typeface="Wingdings" panose="05000000000000000000" pitchFamily="2" charset="2"/>
              <a:buChar char="Ø"/>
            </a:pPr>
            <a:r>
              <a:rPr lang="en-US" altLang="zh-CN" dirty="0" err="1" smtClean="0"/>
              <a:t>Uisual</a:t>
            </a:r>
            <a:r>
              <a:rPr lang="en-US" altLang="zh-CN" dirty="0" smtClean="0"/>
              <a:t> VM</a:t>
            </a:r>
          </a:p>
        </p:txBody>
      </p:sp>
    </p:spTree>
    <p:extLst>
      <p:ext uri="{BB962C8B-B14F-4D97-AF65-F5344CB8AC3E}">
        <p14:creationId xmlns:p14="http://schemas.microsoft.com/office/powerpoint/2010/main" val="23459233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JDK</a:t>
            </a:r>
            <a:r>
              <a:rPr lang="zh-CN" altLang="en-US" dirty="0"/>
              <a:t>工具</a:t>
            </a:r>
          </a:p>
        </p:txBody>
      </p:sp>
      <p:sp>
        <p:nvSpPr>
          <p:cNvPr id="3" name="矩形 2"/>
          <p:cNvSpPr/>
          <p:nvPr/>
        </p:nvSpPr>
        <p:spPr>
          <a:xfrm>
            <a:off x="622704" y="861929"/>
            <a:ext cx="5173797" cy="4832092"/>
          </a:xfrm>
          <a:prstGeom prst="rect">
            <a:avLst/>
          </a:prstGeom>
        </p:spPr>
        <p:txBody>
          <a:bodyPr wrap="square">
            <a:spAutoFit/>
          </a:bodyPr>
          <a:lstStyle/>
          <a:p>
            <a:r>
              <a:rPr lang="en-US" altLang="zh-CN" sz="1400" dirty="0"/>
              <a:t>S0C</a:t>
            </a:r>
            <a:r>
              <a:rPr lang="zh-CN" altLang="en-US" sz="1400" dirty="0"/>
              <a:t>：年轻代中第一个</a:t>
            </a:r>
            <a:r>
              <a:rPr lang="en-US" altLang="zh-CN" sz="1400" dirty="0"/>
              <a:t>survivor</a:t>
            </a:r>
            <a:r>
              <a:rPr lang="zh-CN" altLang="en-US" sz="1400" dirty="0"/>
              <a:t>（幸存区）的容量 </a:t>
            </a:r>
            <a:r>
              <a:rPr lang="en-US" altLang="zh-CN" sz="1400" dirty="0"/>
              <a:t>(</a:t>
            </a:r>
            <a:r>
              <a:rPr lang="zh-CN" altLang="en-US" sz="1400" dirty="0"/>
              <a:t>字节</a:t>
            </a:r>
            <a:r>
              <a:rPr lang="en-US" altLang="zh-CN" sz="1400" dirty="0"/>
              <a:t>)</a:t>
            </a:r>
          </a:p>
          <a:p>
            <a:r>
              <a:rPr lang="en-US" altLang="zh-CN" sz="1400" dirty="0"/>
              <a:t>S1C</a:t>
            </a:r>
            <a:r>
              <a:rPr lang="zh-CN" altLang="en-US" sz="1400" dirty="0"/>
              <a:t>：年轻代中第二个</a:t>
            </a:r>
            <a:r>
              <a:rPr lang="en-US" altLang="zh-CN" sz="1400" dirty="0"/>
              <a:t>survivor</a:t>
            </a:r>
            <a:r>
              <a:rPr lang="zh-CN" altLang="en-US" sz="1400" dirty="0"/>
              <a:t>（幸存区）的容量 </a:t>
            </a:r>
            <a:r>
              <a:rPr lang="en-US" altLang="zh-CN" sz="1400" dirty="0"/>
              <a:t>(</a:t>
            </a:r>
            <a:r>
              <a:rPr lang="zh-CN" altLang="en-US" sz="1400" dirty="0"/>
              <a:t>字节</a:t>
            </a:r>
            <a:r>
              <a:rPr lang="en-US" altLang="zh-CN" sz="1400" dirty="0"/>
              <a:t>)</a:t>
            </a:r>
          </a:p>
          <a:p>
            <a:r>
              <a:rPr lang="en-US" altLang="zh-CN" sz="1400" dirty="0"/>
              <a:t>S0U</a:t>
            </a:r>
            <a:r>
              <a:rPr lang="zh-CN" altLang="en-US" sz="1400" dirty="0"/>
              <a:t>：年轻代中第一个</a:t>
            </a:r>
            <a:r>
              <a:rPr lang="en-US" altLang="zh-CN" sz="1400" dirty="0"/>
              <a:t>survivor</a:t>
            </a:r>
            <a:r>
              <a:rPr lang="zh-CN" altLang="en-US" sz="1400" dirty="0"/>
              <a:t>（幸存区）目前已使用空间 </a:t>
            </a:r>
            <a:r>
              <a:rPr lang="en-US" altLang="zh-CN" sz="1400" dirty="0"/>
              <a:t>(</a:t>
            </a:r>
            <a:r>
              <a:rPr lang="zh-CN" altLang="en-US" sz="1400" dirty="0"/>
              <a:t>字节</a:t>
            </a:r>
            <a:r>
              <a:rPr lang="en-US" altLang="zh-CN" sz="1400" dirty="0"/>
              <a:t>)</a:t>
            </a:r>
          </a:p>
          <a:p>
            <a:r>
              <a:rPr lang="en-US" altLang="zh-CN" sz="1400" dirty="0"/>
              <a:t>S1U</a:t>
            </a:r>
            <a:r>
              <a:rPr lang="zh-CN" altLang="en-US" sz="1400" dirty="0"/>
              <a:t>：年轻代中第二个</a:t>
            </a:r>
            <a:r>
              <a:rPr lang="en-US" altLang="zh-CN" sz="1400" dirty="0"/>
              <a:t>survivor</a:t>
            </a:r>
            <a:r>
              <a:rPr lang="zh-CN" altLang="en-US" sz="1400" dirty="0"/>
              <a:t>（幸存区）目前已使用空间 </a:t>
            </a:r>
            <a:r>
              <a:rPr lang="en-US" altLang="zh-CN" sz="1400" dirty="0"/>
              <a:t>(</a:t>
            </a:r>
            <a:r>
              <a:rPr lang="zh-CN" altLang="en-US" sz="1400" dirty="0"/>
              <a:t>字节</a:t>
            </a:r>
            <a:r>
              <a:rPr lang="en-US" altLang="zh-CN" sz="1400" dirty="0"/>
              <a:t>)</a:t>
            </a:r>
          </a:p>
          <a:p>
            <a:r>
              <a:rPr lang="en-US" altLang="zh-CN" sz="1400" dirty="0"/>
              <a:t>EC</a:t>
            </a:r>
            <a:r>
              <a:rPr lang="zh-CN" altLang="en-US" sz="1400" dirty="0"/>
              <a:t>：年轻代中</a:t>
            </a:r>
            <a:r>
              <a:rPr lang="en-US" altLang="zh-CN" sz="1400" dirty="0"/>
              <a:t>Eden</a:t>
            </a:r>
            <a:r>
              <a:rPr lang="zh-CN" altLang="en-US" sz="1400" dirty="0"/>
              <a:t>的容量 </a:t>
            </a:r>
            <a:r>
              <a:rPr lang="en-US" altLang="zh-CN" sz="1400" dirty="0"/>
              <a:t>(</a:t>
            </a:r>
            <a:r>
              <a:rPr lang="zh-CN" altLang="en-US" sz="1400" dirty="0"/>
              <a:t>字节</a:t>
            </a:r>
            <a:r>
              <a:rPr lang="en-US" altLang="zh-CN" sz="1400" dirty="0"/>
              <a:t>)</a:t>
            </a:r>
          </a:p>
          <a:p>
            <a:r>
              <a:rPr lang="en-US" altLang="zh-CN" sz="1400" dirty="0"/>
              <a:t>EU</a:t>
            </a:r>
            <a:r>
              <a:rPr lang="zh-CN" altLang="en-US" sz="1400" dirty="0"/>
              <a:t>：年轻代中</a:t>
            </a:r>
            <a:r>
              <a:rPr lang="en-US" altLang="zh-CN" sz="1400" dirty="0"/>
              <a:t>Eden</a:t>
            </a:r>
            <a:r>
              <a:rPr lang="zh-CN" altLang="en-US" sz="1400" dirty="0"/>
              <a:t>目前已使用空间 </a:t>
            </a:r>
            <a:r>
              <a:rPr lang="en-US" altLang="zh-CN" sz="1400" dirty="0"/>
              <a:t>(</a:t>
            </a:r>
            <a:r>
              <a:rPr lang="zh-CN" altLang="en-US" sz="1400" dirty="0"/>
              <a:t>字节</a:t>
            </a:r>
            <a:r>
              <a:rPr lang="en-US" altLang="zh-CN" sz="1400" dirty="0"/>
              <a:t>)</a:t>
            </a:r>
          </a:p>
          <a:p>
            <a:r>
              <a:rPr lang="en-US" altLang="zh-CN" sz="1400" dirty="0"/>
              <a:t>OC</a:t>
            </a:r>
            <a:r>
              <a:rPr lang="zh-CN" altLang="en-US" sz="1400" dirty="0"/>
              <a:t>：</a:t>
            </a:r>
            <a:r>
              <a:rPr lang="en-US" altLang="zh-CN" sz="1400" dirty="0"/>
              <a:t>Old</a:t>
            </a:r>
            <a:r>
              <a:rPr lang="zh-CN" altLang="en-US" sz="1400" dirty="0"/>
              <a:t>代的容量 </a:t>
            </a:r>
            <a:r>
              <a:rPr lang="en-US" altLang="zh-CN" sz="1400" dirty="0"/>
              <a:t>(</a:t>
            </a:r>
            <a:r>
              <a:rPr lang="zh-CN" altLang="en-US" sz="1400" dirty="0"/>
              <a:t>字节</a:t>
            </a:r>
            <a:r>
              <a:rPr lang="en-US" altLang="zh-CN" sz="1400" dirty="0"/>
              <a:t>)</a:t>
            </a:r>
          </a:p>
          <a:p>
            <a:r>
              <a:rPr lang="en-US" altLang="zh-CN" sz="1400" dirty="0"/>
              <a:t>OU</a:t>
            </a:r>
            <a:r>
              <a:rPr lang="zh-CN" altLang="en-US" sz="1400" dirty="0"/>
              <a:t>：</a:t>
            </a:r>
            <a:r>
              <a:rPr lang="en-US" altLang="zh-CN" sz="1400" dirty="0"/>
              <a:t>Old</a:t>
            </a:r>
            <a:r>
              <a:rPr lang="zh-CN" altLang="en-US" sz="1400" dirty="0"/>
              <a:t>代目前已使用空间 </a:t>
            </a:r>
            <a:r>
              <a:rPr lang="en-US" altLang="zh-CN" sz="1400" dirty="0"/>
              <a:t>(</a:t>
            </a:r>
            <a:r>
              <a:rPr lang="zh-CN" altLang="en-US" sz="1400" dirty="0"/>
              <a:t>字节</a:t>
            </a:r>
            <a:r>
              <a:rPr lang="en-US" altLang="zh-CN" sz="1400" dirty="0"/>
              <a:t>)</a:t>
            </a:r>
          </a:p>
          <a:p>
            <a:r>
              <a:rPr lang="en-US" altLang="zh-CN" sz="1400" dirty="0"/>
              <a:t>PC</a:t>
            </a:r>
            <a:r>
              <a:rPr lang="zh-CN" altLang="en-US" sz="1400" dirty="0"/>
              <a:t>：</a:t>
            </a:r>
            <a:r>
              <a:rPr lang="en-US" altLang="zh-CN" sz="1400" dirty="0"/>
              <a:t>Perm(</a:t>
            </a:r>
            <a:r>
              <a:rPr lang="zh-CN" altLang="en-US" sz="1400" dirty="0"/>
              <a:t>持久代</a:t>
            </a:r>
            <a:r>
              <a:rPr lang="en-US" altLang="zh-CN" sz="1400" dirty="0"/>
              <a:t>)</a:t>
            </a:r>
            <a:r>
              <a:rPr lang="zh-CN" altLang="en-US" sz="1400" dirty="0"/>
              <a:t>的容量 </a:t>
            </a:r>
            <a:r>
              <a:rPr lang="en-US" altLang="zh-CN" sz="1400" dirty="0"/>
              <a:t>(</a:t>
            </a:r>
            <a:r>
              <a:rPr lang="zh-CN" altLang="en-US" sz="1400" dirty="0"/>
              <a:t>字节</a:t>
            </a:r>
            <a:r>
              <a:rPr lang="en-US" altLang="zh-CN" sz="1400" dirty="0"/>
              <a:t>)</a:t>
            </a:r>
          </a:p>
          <a:p>
            <a:r>
              <a:rPr lang="en-US" altLang="zh-CN" sz="1400" dirty="0"/>
              <a:t>PU</a:t>
            </a:r>
            <a:r>
              <a:rPr lang="zh-CN" altLang="en-US" sz="1400" dirty="0"/>
              <a:t>：</a:t>
            </a:r>
            <a:r>
              <a:rPr lang="en-US" altLang="zh-CN" sz="1400" dirty="0"/>
              <a:t>Perm(</a:t>
            </a:r>
            <a:r>
              <a:rPr lang="zh-CN" altLang="en-US" sz="1400" dirty="0"/>
              <a:t>持久代</a:t>
            </a:r>
            <a:r>
              <a:rPr lang="en-US" altLang="zh-CN" sz="1400" dirty="0"/>
              <a:t>)</a:t>
            </a:r>
            <a:r>
              <a:rPr lang="zh-CN" altLang="en-US" sz="1400" dirty="0"/>
              <a:t>目前已使用空间 </a:t>
            </a:r>
            <a:r>
              <a:rPr lang="en-US" altLang="zh-CN" sz="1400" dirty="0"/>
              <a:t>(</a:t>
            </a:r>
            <a:r>
              <a:rPr lang="zh-CN" altLang="en-US" sz="1400" dirty="0"/>
              <a:t>字节</a:t>
            </a:r>
            <a:r>
              <a:rPr lang="en-US" altLang="zh-CN" sz="1400" dirty="0"/>
              <a:t>)</a:t>
            </a:r>
          </a:p>
          <a:p>
            <a:r>
              <a:rPr lang="en-US" altLang="zh-CN" sz="1400" dirty="0"/>
              <a:t>YGC</a:t>
            </a:r>
            <a:r>
              <a:rPr lang="zh-CN" altLang="en-US" sz="1400" dirty="0"/>
              <a:t>：从应用程序启动到采样时年轻代中</a:t>
            </a:r>
            <a:r>
              <a:rPr lang="en-US" altLang="zh-CN" sz="1400" dirty="0" err="1"/>
              <a:t>gc</a:t>
            </a:r>
            <a:r>
              <a:rPr lang="zh-CN" altLang="en-US" sz="1400" dirty="0"/>
              <a:t>次数</a:t>
            </a:r>
          </a:p>
          <a:p>
            <a:r>
              <a:rPr lang="en-US" altLang="zh-CN" sz="1400" dirty="0"/>
              <a:t>YGCT</a:t>
            </a:r>
            <a:r>
              <a:rPr lang="zh-CN" altLang="en-US" sz="1400" dirty="0"/>
              <a:t>：从应用程序启动到采样时年轻代中</a:t>
            </a:r>
            <a:r>
              <a:rPr lang="en-US" altLang="zh-CN" sz="1400" dirty="0" err="1"/>
              <a:t>gc</a:t>
            </a:r>
            <a:r>
              <a:rPr lang="zh-CN" altLang="en-US" sz="1400" dirty="0"/>
              <a:t>所用时间</a:t>
            </a:r>
            <a:r>
              <a:rPr lang="en-US" altLang="zh-CN" sz="1400" dirty="0"/>
              <a:t>(s)</a:t>
            </a:r>
          </a:p>
          <a:p>
            <a:r>
              <a:rPr lang="en-US" altLang="zh-CN" sz="1400" dirty="0"/>
              <a:t>FGC</a:t>
            </a:r>
            <a:r>
              <a:rPr lang="zh-CN" altLang="en-US" sz="1400" dirty="0"/>
              <a:t>：从应用程序启动到采样时</a:t>
            </a:r>
            <a:r>
              <a:rPr lang="en-US" altLang="zh-CN" sz="1400" dirty="0"/>
              <a:t>old</a:t>
            </a:r>
            <a:r>
              <a:rPr lang="zh-CN" altLang="en-US" sz="1400" dirty="0"/>
              <a:t>代</a:t>
            </a:r>
            <a:r>
              <a:rPr lang="en-US" altLang="zh-CN" sz="1400" dirty="0"/>
              <a:t>(</a:t>
            </a:r>
            <a:r>
              <a:rPr lang="zh-CN" altLang="en-US" sz="1400" dirty="0"/>
              <a:t>全</a:t>
            </a:r>
            <a:r>
              <a:rPr lang="en-US" altLang="zh-CN" sz="1400" dirty="0" err="1"/>
              <a:t>gc</a:t>
            </a:r>
            <a:r>
              <a:rPr lang="en-US" altLang="zh-CN" sz="1400" dirty="0"/>
              <a:t>)</a:t>
            </a:r>
            <a:r>
              <a:rPr lang="en-US" altLang="zh-CN" sz="1400" dirty="0" err="1"/>
              <a:t>gc</a:t>
            </a:r>
            <a:r>
              <a:rPr lang="zh-CN" altLang="en-US" sz="1400" dirty="0"/>
              <a:t>次数</a:t>
            </a:r>
          </a:p>
          <a:p>
            <a:r>
              <a:rPr lang="en-US" altLang="zh-CN" sz="1400" dirty="0"/>
              <a:t>FGCT</a:t>
            </a:r>
            <a:r>
              <a:rPr lang="zh-CN" altLang="en-US" sz="1400" dirty="0"/>
              <a:t>：从应用程序启动到采样时</a:t>
            </a:r>
            <a:r>
              <a:rPr lang="en-US" altLang="zh-CN" sz="1400" dirty="0"/>
              <a:t>old</a:t>
            </a:r>
            <a:r>
              <a:rPr lang="zh-CN" altLang="en-US" sz="1400" dirty="0"/>
              <a:t>代</a:t>
            </a:r>
            <a:r>
              <a:rPr lang="en-US" altLang="zh-CN" sz="1400" dirty="0"/>
              <a:t>(</a:t>
            </a:r>
            <a:r>
              <a:rPr lang="zh-CN" altLang="en-US" sz="1400" dirty="0"/>
              <a:t>全</a:t>
            </a:r>
            <a:r>
              <a:rPr lang="en-US" altLang="zh-CN" sz="1400" dirty="0" err="1"/>
              <a:t>gc</a:t>
            </a:r>
            <a:r>
              <a:rPr lang="en-US" altLang="zh-CN" sz="1400" dirty="0"/>
              <a:t>)</a:t>
            </a:r>
            <a:r>
              <a:rPr lang="en-US" altLang="zh-CN" sz="1400" dirty="0" err="1"/>
              <a:t>gc</a:t>
            </a:r>
            <a:r>
              <a:rPr lang="zh-CN" altLang="en-US" sz="1400" dirty="0"/>
              <a:t>所用时间</a:t>
            </a:r>
            <a:r>
              <a:rPr lang="en-US" altLang="zh-CN" sz="1400" dirty="0"/>
              <a:t>(s)</a:t>
            </a:r>
          </a:p>
          <a:p>
            <a:r>
              <a:rPr lang="en-US" altLang="zh-CN" sz="1400" dirty="0"/>
              <a:t>GCT</a:t>
            </a:r>
            <a:r>
              <a:rPr lang="zh-CN" altLang="en-US" sz="1400" dirty="0"/>
              <a:t>：从应用程序启动到采样时</a:t>
            </a:r>
            <a:r>
              <a:rPr lang="en-US" altLang="zh-CN" sz="1400" dirty="0" err="1"/>
              <a:t>gc</a:t>
            </a:r>
            <a:r>
              <a:rPr lang="zh-CN" altLang="en-US" sz="1400" dirty="0"/>
              <a:t>用的总时间</a:t>
            </a:r>
            <a:r>
              <a:rPr lang="en-US" altLang="zh-CN" sz="1400" dirty="0"/>
              <a:t>(s)</a:t>
            </a:r>
          </a:p>
          <a:p>
            <a:r>
              <a:rPr lang="en-US" altLang="zh-CN" sz="1400" dirty="0"/>
              <a:t>NGCMN</a:t>
            </a:r>
            <a:r>
              <a:rPr lang="zh-CN" altLang="en-US" sz="1400" dirty="0"/>
              <a:t>：年轻代</a:t>
            </a:r>
            <a:r>
              <a:rPr lang="en-US" altLang="zh-CN" sz="1400" dirty="0"/>
              <a:t>(young)</a:t>
            </a:r>
            <a:r>
              <a:rPr lang="zh-CN" altLang="en-US" sz="1400" dirty="0"/>
              <a:t>中初始化</a:t>
            </a:r>
            <a:r>
              <a:rPr lang="en-US" altLang="zh-CN" sz="1400" dirty="0"/>
              <a:t>(</a:t>
            </a:r>
            <a:r>
              <a:rPr lang="zh-CN" altLang="en-US" sz="1400" dirty="0"/>
              <a:t>最小</a:t>
            </a:r>
            <a:r>
              <a:rPr lang="en-US" altLang="zh-CN" sz="1400" dirty="0"/>
              <a:t>)</a:t>
            </a:r>
            <a:r>
              <a:rPr lang="zh-CN" altLang="en-US" sz="1400" dirty="0"/>
              <a:t>的大小 </a:t>
            </a:r>
            <a:r>
              <a:rPr lang="en-US" altLang="zh-CN" sz="1400" dirty="0"/>
              <a:t>(</a:t>
            </a:r>
            <a:r>
              <a:rPr lang="zh-CN" altLang="en-US" sz="1400" dirty="0"/>
              <a:t>字节</a:t>
            </a:r>
            <a:r>
              <a:rPr lang="en-US" altLang="zh-CN" sz="1400" dirty="0"/>
              <a:t>)</a:t>
            </a:r>
          </a:p>
          <a:p>
            <a:r>
              <a:rPr lang="en-US" altLang="zh-CN" sz="1400" dirty="0"/>
              <a:t>NGCMX</a:t>
            </a:r>
            <a:r>
              <a:rPr lang="zh-CN" altLang="en-US" sz="1400" dirty="0"/>
              <a:t>：年轻代</a:t>
            </a:r>
            <a:r>
              <a:rPr lang="en-US" altLang="zh-CN" sz="1400" dirty="0"/>
              <a:t>(young)</a:t>
            </a:r>
            <a:r>
              <a:rPr lang="zh-CN" altLang="en-US" sz="1400" dirty="0"/>
              <a:t>的最大容量 </a:t>
            </a:r>
            <a:r>
              <a:rPr lang="en-US" altLang="zh-CN" sz="1400" dirty="0"/>
              <a:t>(</a:t>
            </a:r>
            <a:r>
              <a:rPr lang="zh-CN" altLang="en-US" sz="1400" dirty="0"/>
              <a:t>字节</a:t>
            </a:r>
            <a:r>
              <a:rPr lang="en-US" altLang="zh-CN" sz="1400" dirty="0"/>
              <a:t>)</a:t>
            </a:r>
          </a:p>
          <a:p>
            <a:r>
              <a:rPr lang="en-US" altLang="zh-CN" sz="1400" dirty="0"/>
              <a:t>NGC</a:t>
            </a:r>
            <a:r>
              <a:rPr lang="zh-CN" altLang="en-US" sz="1400" dirty="0"/>
              <a:t>：年轻代</a:t>
            </a:r>
            <a:r>
              <a:rPr lang="en-US" altLang="zh-CN" sz="1400" dirty="0"/>
              <a:t>(young)</a:t>
            </a:r>
            <a:r>
              <a:rPr lang="zh-CN" altLang="en-US" sz="1400" dirty="0"/>
              <a:t>中当前的容量 </a:t>
            </a:r>
            <a:r>
              <a:rPr lang="en-US" altLang="zh-CN" sz="1400" dirty="0"/>
              <a:t>(</a:t>
            </a:r>
            <a:r>
              <a:rPr lang="zh-CN" altLang="en-US" sz="1400" dirty="0"/>
              <a:t>字节</a:t>
            </a:r>
            <a:r>
              <a:rPr lang="en-US" altLang="zh-CN" sz="1400" dirty="0"/>
              <a:t>)</a:t>
            </a:r>
          </a:p>
          <a:p>
            <a:r>
              <a:rPr lang="en-US" altLang="zh-CN" sz="1400" dirty="0"/>
              <a:t>OGCMN</a:t>
            </a:r>
            <a:r>
              <a:rPr lang="zh-CN" altLang="en-US" sz="1400" dirty="0"/>
              <a:t>：</a:t>
            </a:r>
            <a:r>
              <a:rPr lang="en-US" altLang="zh-CN" sz="1400" dirty="0"/>
              <a:t>old</a:t>
            </a:r>
            <a:r>
              <a:rPr lang="zh-CN" altLang="en-US" sz="1400" dirty="0"/>
              <a:t>代中初始化</a:t>
            </a:r>
            <a:r>
              <a:rPr lang="en-US" altLang="zh-CN" sz="1400" dirty="0"/>
              <a:t>(</a:t>
            </a:r>
            <a:r>
              <a:rPr lang="zh-CN" altLang="en-US" sz="1400" dirty="0"/>
              <a:t>最小</a:t>
            </a:r>
            <a:r>
              <a:rPr lang="en-US" altLang="zh-CN" sz="1400" dirty="0"/>
              <a:t>)</a:t>
            </a:r>
            <a:r>
              <a:rPr lang="zh-CN" altLang="en-US" sz="1400" dirty="0"/>
              <a:t>的大小 </a:t>
            </a:r>
            <a:r>
              <a:rPr lang="en-US" altLang="zh-CN" sz="1400" dirty="0"/>
              <a:t>(</a:t>
            </a:r>
            <a:r>
              <a:rPr lang="zh-CN" altLang="en-US" sz="1400" dirty="0"/>
              <a:t>字节</a:t>
            </a:r>
            <a:r>
              <a:rPr lang="en-US" altLang="zh-CN" sz="1400" dirty="0"/>
              <a:t>) </a:t>
            </a:r>
          </a:p>
          <a:p>
            <a:r>
              <a:rPr lang="en-US" altLang="zh-CN" sz="1400" dirty="0"/>
              <a:t>OGCMX</a:t>
            </a:r>
            <a:r>
              <a:rPr lang="zh-CN" altLang="en-US" sz="1400" dirty="0"/>
              <a:t>：</a:t>
            </a:r>
            <a:r>
              <a:rPr lang="en-US" altLang="zh-CN" sz="1400" dirty="0"/>
              <a:t>old</a:t>
            </a:r>
            <a:r>
              <a:rPr lang="zh-CN" altLang="en-US" sz="1400" dirty="0"/>
              <a:t>代的最大容量 </a:t>
            </a:r>
            <a:r>
              <a:rPr lang="en-US" altLang="zh-CN" sz="1400" dirty="0"/>
              <a:t>(</a:t>
            </a:r>
            <a:r>
              <a:rPr lang="zh-CN" altLang="en-US" sz="1400" dirty="0"/>
              <a:t>字节</a:t>
            </a:r>
            <a:r>
              <a:rPr lang="en-US" altLang="zh-CN" sz="1400" dirty="0"/>
              <a:t>)</a:t>
            </a:r>
          </a:p>
          <a:p>
            <a:r>
              <a:rPr lang="en-US" altLang="zh-CN" sz="1400" dirty="0"/>
              <a:t>OGC</a:t>
            </a:r>
            <a:r>
              <a:rPr lang="zh-CN" altLang="en-US" sz="1400" dirty="0"/>
              <a:t>：</a:t>
            </a:r>
            <a:r>
              <a:rPr lang="en-US" altLang="zh-CN" sz="1400" dirty="0"/>
              <a:t>old</a:t>
            </a:r>
            <a:r>
              <a:rPr lang="zh-CN" altLang="en-US" sz="1400" dirty="0"/>
              <a:t>代当前新生成的容量 </a:t>
            </a:r>
            <a:r>
              <a:rPr lang="en-US" altLang="zh-CN" sz="1400" dirty="0"/>
              <a:t>(</a:t>
            </a:r>
            <a:r>
              <a:rPr lang="zh-CN" altLang="en-US" sz="1400" dirty="0"/>
              <a:t>字节</a:t>
            </a:r>
            <a:r>
              <a:rPr lang="en-US" altLang="zh-CN" sz="1400" dirty="0"/>
              <a:t>)</a:t>
            </a:r>
          </a:p>
          <a:p>
            <a:r>
              <a:rPr lang="en-US" altLang="zh-CN" sz="1400" dirty="0"/>
              <a:t>PGCMN</a:t>
            </a:r>
            <a:r>
              <a:rPr lang="zh-CN" altLang="en-US" sz="1400" dirty="0"/>
              <a:t>：</a:t>
            </a:r>
            <a:r>
              <a:rPr lang="en-US" altLang="zh-CN" sz="1400" dirty="0"/>
              <a:t>perm</a:t>
            </a:r>
            <a:r>
              <a:rPr lang="zh-CN" altLang="en-US" sz="1400" dirty="0"/>
              <a:t>代中初始化</a:t>
            </a:r>
            <a:r>
              <a:rPr lang="en-US" altLang="zh-CN" sz="1400" dirty="0"/>
              <a:t>(</a:t>
            </a:r>
            <a:r>
              <a:rPr lang="zh-CN" altLang="en-US" sz="1400" dirty="0"/>
              <a:t>最小</a:t>
            </a:r>
            <a:r>
              <a:rPr lang="en-US" altLang="zh-CN" sz="1400" dirty="0"/>
              <a:t>)</a:t>
            </a:r>
            <a:r>
              <a:rPr lang="zh-CN" altLang="en-US" sz="1400" dirty="0"/>
              <a:t>的大小 </a:t>
            </a:r>
            <a:r>
              <a:rPr lang="en-US" altLang="zh-CN" sz="1400" dirty="0"/>
              <a:t>(</a:t>
            </a:r>
            <a:r>
              <a:rPr lang="zh-CN" altLang="en-US" sz="1400" dirty="0"/>
              <a:t>字节</a:t>
            </a:r>
            <a:r>
              <a:rPr lang="en-US" altLang="zh-CN" sz="1400" dirty="0"/>
              <a:t>) </a:t>
            </a:r>
          </a:p>
        </p:txBody>
      </p:sp>
      <p:sp>
        <p:nvSpPr>
          <p:cNvPr id="4" name="矩形 3"/>
          <p:cNvSpPr/>
          <p:nvPr/>
        </p:nvSpPr>
        <p:spPr>
          <a:xfrm>
            <a:off x="5796501" y="861929"/>
            <a:ext cx="5406887" cy="4524315"/>
          </a:xfrm>
          <a:prstGeom prst="rect">
            <a:avLst/>
          </a:prstGeom>
        </p:spPr>
        <p:txBody>
          <a:bodyPr wrap="square">
            <a:spAutoFit/>
          </a:bodyPr>
          <a:lstStyle/>
          <a:p>
            <a:r>
              <a:rPr lang="en-US" altLang="zh-CN" sz="1600" dirty="0"/>
              <a:t>PGCMX</a:t>
            </a:r>
            <a:r>
              <a:rPr lang="zh-CN" altLang="en-US" sz="1600" dirty="0"/>
              <a:t>：</a:t>
            </a:r>
            <a:r>
              <a:rPr lang="en-US" altLang="zh-CN" sz="1600" dirty="0"/>
              <a:t>perm</a:t>
            </a:r>
            <a:r>
              <a:rPr lang="zh-CN" altLang="en-US" sz="1600" dirty="0"/>
              <a:t>代的最大容量 </a:t>
            </a:r>
            <a:r>
              <a:rPr lang="en-US" altLang="zh-CN" sz="1600" dirty="0"/>
              <a:t>(</a:t>
            </a:r>
            <a:r>
              <a:rPr lang="zh-CN" altLang="en-US" sz="1600" dirty="0"/>
              <a:t>字节</a:t>
            </a:r>
            <a:r>
              <a:rPr lang="en-US" altLang="zh-CN" sz="1600" dirty="0"/>
              <a:t>)   </a:t>
            </a:r>
          </a:p>
          <a:p>
            <a:r>
              <a:rPr lang="en-US" altLang="zh-CN" sz="1600" dirty="0"/>
              <a:t>PGC</a:t>
            </a:r>
            <a:r>
              <a:rPr lang="zh-CN" altLang="en-US" sz="1600" dirty="0"/>
              <a:t>：</a:t>
            </a:r>
            <a:r>
              <a:rPr lang="en-US" altLang="zh-CN" sz="1600" dirty="0"/>
              <a:t>perm</a:t>
            </a:r>
            <a:r>
              <a:rPr lang="zh-CN" altLang="en-US" sz="1600" dirty="0"/>
              <a:t>代当前新生成的容量 </a:t>
            </a:r>
            <a:r>
              <a:rPr lang="en-US" altLang="zh-CN" sz="1600" dirty="0"/>
              <a:t>(</a:t>
            </a:r>
            <a:r>
              <a:rPr lang="zh-CN" altLang="en-US" sz="1600" dirty="0"/>
              <a:t>字节</a:t>
            </a:r>
            <a:r>
              <a:rPr lang="en-US" altLang="zh-CN" sz="1600" dirty="0"/>
              <a:t>)</a:t>
            </a:r>
          </a:p>
          <a:p>
            <a:r>
              <a:rPr lang="en-US" altLang="zh-CN" sz="1600" dirty="0"/>
              <a:t>S0</a:t>
            </a:r>
            <a:r>
              <a:rPr lang="zh-CN" altLang="en-US" sz="1600" dirty="0"/>
              <a:t>：年轻代中第一个</a:t>
            </a:r>
            <a:r>
              <a:rPr lang="en-US" altLang="zh-CN" sz="1600" dirty="0"/>
              <a:t>survivor</a:t>
            </a:r>
            <a:r>
              <a:rPr lang="zh-CN" altLang="en-US" sz="1600" dirty="0"/>
              <a:t>（幸存区）已使用的占当前容量百分比</a:t>
            </a:r>
          </a:p>
          <a:p>
            <a:r>
              <a:rPr lang="en-US" altLang="zh-CN" sz="1600" dirty="0"/>
              <a:t>S1</a:t>
            </a:r>
            <a:r>
              <a:rPr lang="zh-CN" altLang="en-US" sz="1600" dirty="0"/>
              <a:t>：年轻代中第二个</a:t>
            </a:r>
            <a:r>
              <a:rPr lang="en-US" altLang="zh-CN" sz="1600" dirty="0"/>
              <a:t>survivor</a:t>
            </a:r>
            <a:r>
              <a:rPr lang="zh-CN" altLang="en-US" sz="1600" dirty="0"/>
              <a:t>（幸存区）已使用的占当前容量百分比</a:t>
            </a:r>
          </a:p>
          <a:p>
            <a:r>
              <a:rPr lang="en-US" altLang="zh-CN" sz="1600" dirty="0"/>
              <a:t>E</a:t>
            </a:r>
            <a:r>
              <a:rPr lang="zh-CN" altLang="en-US" sz="1600" dirty="0"/>
              <a:t>：年轻代中</a:t>
            </a:r>
            <a:r>
              <a:rPr lang="en-US" altLang="zh-CN" sz="1600" dirty="0"/>
              <a:t>Eden</a:t>
            </a:r>
            <a:r>
              <a:rPr lang="zh-CN" altLang="en-US" sz="1600" dirty="0"/>
              <a:t>（伊甸园）已使用的占当前容量百分比</a:t>
            </a:r>
          </a:p>
          <a:p>
            <a:r>
              <a:rPr lang="en-US" altLang="zh-CN" sz="1600" dirty="0"/>
              <a:t>O</a:t>
            </a:r>
            <a:r>
              <a:rPr lang="zh-CN" altLang="en-US" sz="1600" dirty="0"/>
              <a:t>：</a:t>
            </a:r>
            <a:r>
              <a:rPr lang="en-US" altLang="zh-CN" sz="1600" dirty="0"/>
              <a:t>old</a:t>
            </a:r>
            <a:r>
              <a:rPr lang="zh-CN" altLang="en-US" sz="1600" dirty="0"/>
              <a:t>代已使用的占当前容量百分比</a:t>
            </a:r>
          </a:p>
          <a:p>
            <a:r>
              <a:rPr lang="en-US" altLang="zh-CN" sz="1600" dirty="0"/>
              <a:t>P</a:t>
            </a:r>
            <a:r>
              <a:rPr lang="zh-CN" altLang="en-US" sz="1600" dirty="0"/>
              <a:t>：</a:t>
            </a:r>
            <a:r>
              <a:rPr lang="en-US" altLang="zh-CN" sz="1600" dirty="0"/>
              <a:t>perm</a:t>
            </a:r>
            <a:r>
              <a:rPr lang="zh-CN" altLang="en-US" sz="1600" dirty="0"/>
              <a:t>代已使用的占当前容量百分比</a:t>
            </a:r>
          </a:p>
          <a:p>
            <a:r>
              <a:rPr lang="en-US" altLang="zh-CN" sz="1600" dirty="0"/>
              <a:t>S0CMX</a:t>
            </a:r>
            <a:r>
              <a:rPr lang="zh-CN" altLang="en-US" sz="1600" dirty="0"/>
              <a:t>：年轻代中第一个</a:t>
            </a:r>
            <a:r>
              <a:rPr lang="en-US" altLang="zh-CN" sz="1600" dirty="0"/>
              <a:t>survivor</a:t>
            </a:r>
            <a:r>
              <a:rPr lang="zh-CN" altLang="en-US" sz="1600" dirty="0"/>
              <a:t>（幸存区）的最大容量 </a:t>
            </a:r>
            <a:r>
              <a:rPr lang="en-US" altLang="zh-CN" sz="1600" dirty="0"/>
              <a:t>(</a:t>
            </a:r>
            <a:r>
              <a:rPr lang="zh-CN" altLang="en-US" sz="1600" dirty="0"/>
              <a:t>字节</a:t>
            </a:r>
            <a:r>
              <a:rPr lang="en-US" altLang="zh-CN" sz="1600" dirty="0"/>
              <a:t>)</a:t>
            </a:r>
          </a:p>
          <a:p>
            <a:r>
              <a:rPr lang="en-US" altLang="zh-CN" sz="1600" dirty="0"/>
              <a:t>S1CMX</a:t>
            </a:r>
            <a:r>
              <a:rPr lang="zh-CN" altLang="en-US" sz="1600" dirty="0"/>
              <a:t>：年轻代中第二个</a:t>
            </a:r>
            <a:r>
              <a:rPr lang="en-US" altLang="zh-CN" sz="1600" dirty="0"/>
              <a:t>survivor</a:t>
            </a:r>
            <a:r>
              <a:rPr lang="zh-CN" altLang="en-US" sz="1600" dirty="0"/>
              <a:t>（幸存区）的最大容量 </a:t>
            </a:r>
            <a:r>
              <a:rPr lang="en-US" altLang="zh-CN" sz="1600" dirty="0"/>
              <a:t>(</a:t>
            </a:r>
            <a:r>
              <a:rPr lang="zh-CN" altLang="en-US" sz="1600" dirty="0"/>
              <a:t>字节</a:t>
            </a:r>
            <a:r>
              <a:rPr lang="en-US" altLang="zh-CN" sz="1600" dirty="0"/>
              <a:t>)</a:t>
            </a:r>
          </a:p>
          <a:p>
            <a:r>
              <a:rPr lang="en-US" altLang="zh-CN" sz="1600" dirty="0"/>
              <a:t>ECMX</a:t>
            </a:r>
            <a:r>
              <a:rPr lang="zh-CN" altLang="en-US" sz="1600" dirty="0"/>
              <a:t>：年轻代中</a:t>
            </a:r>
            <a:r>
              <a:rPr lang="en-US" altLang="zh-CN" sz="1600" dirty="0"/>
              <a:t>Eden</a:t>
            </a:r>
            <a:r>
              <a:rPr lang="zh-CN" altLang="en-US" sz="1600" dirty="0"/>
              <a:t>（伊甸园）的最大容量 </a:t>
            </a:r>
            <a:r>
              <a:rPr lang="en-US" altLang="zh-CN" sz="1600" dirty="0"/>
              <a:t>(</a:t>
            </a:r>
            <a:r>
              <a:rPr lang="zh-CN" altLang="en-US" sz="1600" dirty="0"/>
              <a:t>字节</a:t>
            </a:r>
            <a:r>
              <a:rPr lang="en-US" altLang="zh-CN" sz="1600" dirty="0"/>
              <a:t>)</a:t>
            </a:r>
          </a:p>
          <a:p>
            <a:r>
              <a:rPr lang="en-US" altLang="zh-CN" sz="1600" dirty="0"/>
              <a:t>DSS</a:t>
            </a:r>
            <a:r>
              <a:rPr lang="zh-CN" altLang="en-US" sz="1600" dirty="0"/>
              <a:t>：当前需要</a:t>
            </a:r>
            <a:r>
              <a:rPr lang="en-US" altLang="zh-CN" sz="1600" dirty="0"/>
              <a:t>survivor</a:t>
            </a:r>
            <a:r>
              <a:rPr lang="zh-CN" altLang="en-US" sz="1600" dirty="0"/>
              <a:t>（幸存区）的容量 </a:t>
            </a:r>
            <a:r>
              <a:rPr lang="en-US" altLang="zh-CN" sz="1600" dirty="0"/>
              <a:t>(</a:t>
            </a:r>
            <a:r>
              <a:rPr lang="zh-CN" altLang="en-US" sz="1600" dirty="0"/>
              <a:t>字节</a:t>
            </a:r>
            <a:r>
              <a:rPr lang="en-US" altLang="zh-CN" sz="1600" dirty="0"/>
              <a:t>)</a:t>
            </a:r>
            <a:r>
              <a:rPr lang="zh-CN" altLang="en-US" sz="1600" dirty="0"/>
              <a:t>（</a:t>
            </a:r>
            <a:r>
              <a:rPr lang="en-US" altLang="zh-CN" sz="1600" dirty="0"/>
              <a:t>Eden</a:t>
            </a:r>
            <a:r>
              <a:rPr lang="zh-CN" altLang="en-US" sz="1600" dirty="0"/>
              <a:t>区已满）</a:t>
            </a:r>
          </a:p>
          <a:p>
            <a:r>
              <a:rPr lang="en-US" altLang="zh-CN" sz="1600" dirty="0"/>
              <a:t>TT</a:t>
            </a:r>
            <a:r>
              <a:rPr lang="zh-CN" altLang="en-US" sz="1600" dirty="0"/>
              <a:t>： 持有次数限制</a:t>
            </a:r>
          </a:p>
          <a:p>
            <a:r>
              <a:rPr lang="en-US" altLang="zh-CN" sz="1600" dirty="0"/>
              <a:t>MTT </a:t>
            </a:r>
            <a:r>
              <a:rPr lang="zh-CN" altLang="en-US" sz="1600" dirty="0"/>
              <a:t>： 最大持有次数限制</a:t>
            </a:r>
          </a:p>
        </p:txBody>
      </p:sp>
    </p:spTree>
    <p:extLst>
      <p:ext uri="{BB962C8B-B14F-4D97-AF65-F5344CB8AC3E}">
        <p14:creationId xmlns:p14="http://schemas.microsoft.com/office/powerpoint/2010/main" val="18345130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Jps</a:t>
            </a:r>
            <a:endParaRPr lang="zh-CN" altLang="en-US" dirty="0"/>
          </a:p>
        </p:txBody>
      </p:sp>
      <p:sp>
        <p:nvSpPr>
          <p:cNvPr id="3" name="内容占位符 2"/>
          <p:cNvSpPr>
            <a:spLocks noGrp="1"/>
          </p:cNvSpPr>
          <p:nvPr>
            <p:ph idx="1"/>
          </p:nvPr>
        </p:nvSpPr>
        <p:spPr/>
        <p:txBody>
          <a:bodyPr/>
          <a:lstStyle/>
          <a:p>
            <a:r>
              <a:rPr lang="en-US" altLang="zh-CN" b="1" dirty="0" err="1"/>
              <a:t>jps</a:t>
            </a:r>
            <a:r>
              <a:rPr lang="en-US" altLang="zh-CN" dirty="0"/>
              <a:t>(Java Virtual Machine Process Status Tool)</a:t>
            </a:r>
            <a:br>
              <a:rPr lang="en-US" altLang="zh-CN" dirty="0"/>
            </a:br>
            <a:r>
              <a:rPr lang="en-US" altLang="zh-CN" dirty="0"/>
              <a:t>    </a:t>
            </a:r>
            <a:r>
              <a:rPr lang="zh-CN" altLang="en-US" dirty="0"/>
              <a:t>查看所有的</a:t>
            </a:r>
            <a:r>
              <a:rPr lang="en-US" altLang="zh-CN" dirty="0" err="1"/>
              <a:t>jvm</a:t>
            </a:r>
            <a:r>
              <a:rPr lang="zh-CN" altLang="en-US" dirty="0"/>
              <a:t>进程，包括进程</a:t>
            </a:r>
            <a:r>
              <a:rPr lang="en-US" altLang="zh-CN" dirty="0"/>
              <a:t>ID</a:t>
            </a:r>
            <a:r>
              <a:rPr lang="zh-CN" altLang="en-US" dirty="0"/>
              <a:t>，进程启动的路径等等</a:t>
            </a:r>
            <a:r>
              <a:rPr lang="zh-CN" altLang="en-US" dirty="0" smtClean="0"/>
              <a:t>。</a:t>
            </a:r>
            <a:endParaRPr lang="en-US" altLang="zh-CN" dirty="0"/>
          </a:p>
          <a:p>
            <a:r>
              <a:rPr lang="en-US" altLang="zh-CN" dirty="0" smtClean="0"/>
              <a:t>-l   main</a:t>
            </a:r>
            <a:r>
              <a:rPr lang="zh-CN" altLang="en-US" dirty="0" smtClean="0"/>
              <a:t>完整路径</a:t>
            </a:r>
            <a:endParaRPr lang="en-US" altLang="zh-CN" dirty="0" smtClean="0"/>
          </a:p>
          <a:p>
            <a:r>
              <a:rPr lang="en-US" altLang="zh-CN" dirty="0" smtClean="0"/>
              <a:t>-m  </a:t>
            </a:r>
            <a:r>
              <a:rPr lang="zh-CN" altLang="en-US" dirty="0" smtClean="0"/>
              <a:t>传递给</a:t>
            </a:r>
            <a:r>
              <a:rPr lang="en-US" altLang="zh-CN" dirty="0" smtClean="0"/>
              <a:t>main</a:t>
            </a:r>
            <a:r>
              <a:rPr lang="zh-CN" altLang="en-US" dirty="0" smtClean="0"/>
              <a:t>参数</a:t>
            </a:r>
            <a:endParaRPr lang="en-US" altLang="zh-CN" dirty="0" smtClean="0"/>
          </a:p>
          <a:p>
            <a:r>
              <a:rPr lang="en-US" altLang="zh-CN" dirty="0" smtClean="0"/>
              <a:t>-v  </a:t>
            </a:r>
            <a:r>
              <a:rPr lang="en-US" altLang="zh-CN" dirty="0" err="1" smtClean="0"/>
              <a:t>vm</a:t>
            </a:r>
            <a:r>
              <a:rPr lang="zh-CN" altLang="en-US" dirty="0" smtClean="0"/>
              <a:t>参数</a:t>
            </a:r>
            <a:endParaRPr lang="en-US" altLang="zh-CN" dirty="0" smtClean="0"/>
          </a:p>
          <a:p>
            <a:r>
              <a:rPr lang="en-US" altLang="zh-CN" dirty="0" smtClean="0"/>
              <a:t>-q </a:t>
            </a:r>
            <a:r>
              <a:rPr lang="zh-CN" altLang="en-US" dirty="0" smtClean="0"/>
              <a:t>只输出</a:t>
            </a:r>
            <a:r>
              <a:rPr lang="en-US" altLang="zh-CN" dirty="0" err="1" smtClean="0"/>
              <a:t>pid</a:t>
            </a:r>
            <a:endParaRPr lang="zh-CN" altLang="en-US" dirty="0"/>
          </a:p>
        </p:txBody>
      </p:sp>
    </p:spTree>
    <p:extLst>
      <p:ext uri="{BB962C8B-B14F-4D97-AF65-F5344CB8AC3E}">
        <p14:creationId xmlns:p14="http://schemas.microsoft.com/office/powerpoint/2010/main" val="2744025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gray">
          <a:xfrm>
            <a:off x="2729089" y="3397412"/>
            <a:ext cx="468313" cy="468313"/>
          </a:xfrm>
          <a:prstGeom prst="rect">
            <a:avLst/>
          </a:prstGeom>
          <a:solidFill>
            <a:srgbClr val="C00000"/>
          </a:solidFill>
          <a:ln w="9525" algn="ctr">
            <a:solidFill>
              <a:srgbClr val="C00000"/>
            </a:solidFill>
            <a:miter lim="800000"/>
          </a:ln>
          <a:effectLst>
            <a:outerShdw dist="35921" dir="2700000" algn="ctr" rotWithShape="0">
              <a:schemeClr val="bg2"/>
            </a:outerShdw>
          </a:effectLst>
        </p:spPr>
        <p:txBody>
          <a:bodyPr wrap="none" lIns="118800" rIns="4572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2</a:t>
            </a:r>
          </a:p>
        </p:txBody>
      </p:sp>
      <p:sp>
        <p:nvSpPr>
          <p:cNvPr id="4" name="Rectangle 2"/>
          <p:cNvSpPr>
            <a:spLocks noChangeArrowheads="1"/>
          </p:cNvSpPr>
          <p:nvPr/>
        </p:nvSpPr>
        <p:spPr bwMode="gray">
          <a:xfrm>
            <a:off x="2727502" y="2568737"/>
            <a:ext cx="468312" cy="468313"/>
          </a:xfrm>
          <a:prstGeom prst="rect">
            <a:avLst/>
          </a:prstGeom>
          <a:solidFill>
            <a:schemeClr val="bg1"/>
          </a:solidFill>
          <a:ln w="6350" algn="ctr">
            <a:solidFill>
              <a:srgbClr val="C00000"/>
            </a:solidFill>
            <a:miter lim="800000"/>
          </a:ln>
        </p:spPr>
        <p:txBody>
          <a:bodyPr wrap="none" anchor="ctr"/>
          <a:lstStyle/>
          <a:p>
            <a:r>
              <a:rPr lang="en-US" altLang="zh-CN" sz="2000" dirty="0">
                <a:latin typeface="微软雅黑" panose="020B0503020204020204" pitchFamily="34" charset="-122"/>
                <a:ea typeface="微软雅黑" panose="020B0503020204020204" pitchFamily="34" charset="-122"/>
              </a:rPr>
              <a:t>1</a:t>
            </a:r>
          </a:p>
        </p:txBody>
      </p:sp>
      <p:sp>
        <p:nvSpPr>
          <p:cNvPr id="5" name="Rectangle 19"/>
          <p:cNvSpPr>
            <a:spLocks noChangeArrowheads="1"/>
          </p:cNvSpPr>
          <p:nvPr/>
        </p:nvSpPr>
        <p:spPr bwMode="gray">
          <a:xfrm>
            <a:off x="3527602" y="2556037"/>
            <a:ext cx="5759450" cy="468313"/>
          </a:xfrm>
          <a:prstGeom prst="rect">
            <a:avLst/>
          </a:prstGeom>
          <a:solidFill>
            <a:schemeClr val="bg1"/>
          </a:solidFill>
          <a:ln w="6350" algn="ctr">
            <a:solidFill>
              <a:srgbClr val="C00000"/>
            </a:solidFill>
            <a:miter lim="800000"/>
          </a:ln>
        </p:spPr>
        <p:txBody>
          <a:bodyPr wrap="none" anchor="ctr"/>
          <a:lstStyle/>
          <a:p>
            <a:r>
              <a:rPr lang="en-US" altLang="zh-CN" sz="2000" dirty="0">
                <a:latin typeface="微软雅黑" panose="020B0503020204020204" pitchFamily="34" charset="-122"/>
                <a:ea typeface="微软雅黑" panose="020B0503020204020204" pitchFamily="34" charset="-122"/>
              </a:rPr>
              <a:t>JVM</a:t>
            </a:r>
            <a:r>
              <a:rPr lang="zh-CN" altLang="en-US" sz="2000" dirty="0">
                <a:latin typeface="微软雅黑" panose="020B0503020204020204" pitchFamily="34" charset="-122"/>
                <a:ea typeface="微软雅黑" panose="020B0503020204020204" pitchFamily="34" charset="-122"/>
              </a:rPr>
              <a:t>类加载器</a:t>
            </a:r>
            <a:endParaRPr lang="en-US" altLang="zh-CN" sz="2000" dirty="0">
              <a:latin typeface="微软雅黑" panose="020B0503020204020204" pitchFamily="34" charset="-122"/>
              <a:ea typeface="微软雅黑" panose="020B0503020204020204" pitchFamily="34" charset="-122"/>
            </a:endParaRPr>
          </a:p>
        </p:txBody>
      </p:sp>
      <p:sp>
        <p:nvSpPr>
          <p:cNvPr id="6" name="Rectangle 19"/>
          <p:cNvSpPr>
            <a:spLocks noChangeArrowheads="1"/>
          </p:cNvSpPr>
          <p:nvPr/>
        </p:nvSpPr>
        <p:spPr bwMode="gray">
          <a:xfrm>
            <a:off x="3546652" y="3406937"/>
            <a:ext cx="5759450" cy="466725"/>
          </a:xfrm>
          <a:prstGeom prst="rect">
            <a:avLst/>
          </a:prstGeom>
          <a:solidFill>
            <a:srgbClr val="C00000"/>
          </a:solidFill>
          <a:ln w="6350" algn="ctr">
            <a:solidFill>
              <a:srgbClr val="C00000"/>
            </a:solidFill>
            <a:miter lim="800000"/>
          </a:ln>
        </p:spPr>
        <p:txBody>
          <a:bodyPr wrap="none" anchor="ctr"/>
          <a:lstStyle/>
          <a:p>
            <a:r>
              <a:rPr lang="en-US" altLang="zh-CN" sz="2000" b="1" dirty="0">
                <a:solidFill>
                  <a:schemeClr val="bg1"/>
                </a:solidFill>
                <a:latin typeface="微软雅黑" panose="020B0503020204020204" pitchFamily="34" charset="-122"/>
                <a:ea typeface="微软雅黑" panose="020B0503020204020204" pitchFamily="34" charset="-122"/>
              </a:rPr>
              <a:t>JVM</a:t>
            </a:r>
            <a:r>
              <a:rPr lang="zh-CN" altLang="en-US" sz="2000" b="1" dirty="0">
                <a:solidFill>
                  <a:schemeClr val="bg1"/>
                </a:solidFill>
                <a:latin typeface="微软雅黑" panose="020B0503020204020204" pitchFamily="34" charset="-122"/>
                <a:ea typeface="微软雅黑" panose="020B0503020204020204" pitchFamily="34" charset="-122"/>
              </a:rPr>
              <a:t>类加载机制</a:t>
            </a:r>
          </a:p>
        </p:txBody>
      </p:sp>
    </p:spTree>
    <p:extLst>
      <p:ext uri="{BB962C8B-B14F-4D97-AF65-F5344CB8AC3E}">
        <p14:creationId xmlns:p14="http://schemas.microsoft.com/office/powerpoint/2010/main" val="15335915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jstack</a:t>
            </a:r>
            <a:endParaRPr lang="zh-CN" altLang="en-US" dirty="0"/>
          </a:p>
        </p:txBody>
      </p:sp>
      <p:sp>
        <p:nvSpPr>
          <p:cNvPr id="3" name="内容占位符 2"/>
          <p:cNvSpPr>
            <a:spLocks noGrp="1"/>
          </p:cNvSpPr>
          <p:nvPr>
            <p:ph idx="1"/>
          </p:nvPr>
        </p:nvSpPr>
        <p:spPr/>
        <p:txBody>
          <a:bodyPr>
            <a:normAutofit/>
          </a:bodyPr>
          <a:lstStyle/>
          <a:p>
            <a:r>
              <a:rPr lang="en-US" altLang="zh-CN" dirty="0" err="1"/>
              <a:t>jstack</a:t>
            </a:r>
            <a:r>
              <a:rPr lang="en-US" altLang="zh-CN" dirty="0"/>
              <a:t>(Java Stack Trace)</a:t>
            </a:r>
          </a:p>
          <a:p>
            <a:pPr>
              <a:lnSpc>
                <a:spcPct val="100000"/>
              </a:lnSpc>
            </a:pPr>
            <a:r>
              <a:rPr lang="en-US" altLang="zh-CN" dirty="0"/>
              <a:t>    </a:t>
            </a:r>
            <a:r>
              <a:rPr lang="en-US" altLang="zh-CN" sz="1700" dirty="0"/>
              <a:t>① </a:t>
            </a:r>
            <a:r>
              <a:rPr lang="zh-CN" altLang="en-US" sz="1700" dirty="0"/>
              <a:t>观察</a:t>
            </a:r>
            <a:r>
              <a:rPr lang="en-US" altLang="zh-CN" sz="1700" dirty="0" err="1"/>
              <a:t>jvm</a:t>
            </a:r>
            <a:r>
              <a:rPr lang="zh-CN" altLang="en-US" sz="1700" dirty="0"/>
              <a:t>中当前所有线程的运行情况和线程当前状态。</a:t>
            </a:r>
          </a:p>
          <a:p>
            <a:pPr>
              <a:lnSpc>
                <a:spcPct val="100000"/>
              </a:lnSpc>
            </a:pPr>
            <a:r>
              <a:rPr lang="zh-CN" altLang="en-US" sz="1700" dirty="0"/>
              <a:t>    ② 系统崩溃了？如果</a:t>
            </a:r>
            <a:r>
              <a:rPr lang="en-US" altLang="zh-CN" sz="1700" dirty="0"/>
              <a:t>java</a:t>
            </a:r>
            <a:r>
              <a:rPr lang="zh-CN" altLang="en-US" sz="1700" dirty="0"/>
              <a:t>程序崩溃生成</a:t>
            </a:r>
            <a:r>
              <a:rPr lang="en-US" altLang="zh-CN" sz="1700" dirty="0"/>
              <a:t>core</a:t>
            </a:r>
            <a:r>
              <a:rPr lang="zh-CN" altLang="en-US" sz="1700" dirty="0"/>
              <a:t>文件，</a:t>
            </a:r>
            <a:r>
              <a:rPr lang="en-US" altLang="zh-CN" sz="1700" dirty="0" err="1"/>
              <a:t>jstack</a:t>
            </a:r>
            <a:r>
              <a:rPr lang="zh-CN" altLang="en-US" sz="1700" dirty="0"/>
              <a:t>工具可以用来获得</a:t>
            </a:r>
            <a:r>
              <a:rPr lang="en-US" altLang="zh-CN" sz="1700" dirty="0"/>
              <a:t>core</a:t>
            </a:r>
            <a:r>
              <a:rPr lang="zh-CN" altLang="en-US" sz="1700" dirty="0"/>
              <a:t>文件的</a:t>
            </a:r>
            <a:r>
              <a:rPr lang="en-US" altLang="zh-CN" sz="1700" dirty="0"/>
              <a:t>java stack</a:t>
            </a:r>
            <a:r>
              <a:rPr lang="zh-CN" altLang="en-US" sz="1700" dirty="0"/>
              <a:t>和</a:t>
            </a:r>
            <a:r>
              <a:rPr lang="en-US" altLang="zh-CN" sz="1700" dirty="0"/>
              <a:t>native stack</a:t>
            </a:r>
            <a:r>
              <a:rPr lang="zh-CN" altLang="en-US" sz="1700" dirty="0"/>
              <a:t>的信息，从而可以轻松地知道</a:t>
            </a:r>
            <a:r>
              <a:rPr lang="en-US" altLang="zh-CN" sz="1700" dirty="0"/>
              <a:t>java</a:t>
            </a:r>
            <a:r>
              <a:rPr lang="zh-CN" altLang="en-US" sz="1700" dirty="0"/>
              <a:t>程序是如何崩溃和在程序何处发生问题。</a:t>
            </a:r>
          </a:p>
          <a:p>
            <a:pPr>
              <a:lnSpc>
                <a:spcPct val="100000"/>
              </a:lnSpc>
            </a:pPr>
            <a:r>
              <a:rPr lang="zh-CN" altLang="en-US" sz="1700" dirty="0"/>
              <a:t>    ③ 系统</a:t>
            </a:r>
            <a:r>
              <a:rPr lang="en-US" altLang="zh-CN" sz="1700" dirty="0"/>
              <a:t>hung</a:t>
            </a:r>
            <a:r>
              <a:rPr lang="zh-CN" altLang="en-US" sz="1700" dirty="0"/>
              <a:t>住了？</a:t>
            </a:r>
            <a:r>
              <a:rPr lang="en-US" altLang="zh-CN" sz="1700" dirty="0" err="1"/>
              <a:t>jstack</a:t>
            </a:r>
            <a:r>
              <a:rPr lang="zh-CN" altLang="en-US" sz="1700" dirty="0"/>
              <a:t>工具还可以附属到正在运行的</a:t>
            </a:r>
            <a:r>
              <a:rPr lang="en-US" altLang="zh-CN" sz="1700" dirty="0"/>
              <a:t>java</a:t>
            </a:r>
            <a:r>
              <a:rPr lang="zh-CN" altLang="en-US" sz="1700" dirty="0"/>
              <a:t>程序中，看到当时运行的</a:t>
            </a:r>
            <a:r>
              <a:rPr lang="en-US" altLang="zh-CN" sz="1700" dirty="0"/>
              <a:t>java</a:t>
            </a:r>
            <a:r>
              <a:rPr lang="zh-CN" altLang="en-US" sz="1700" dirty="0"/>
              <a:t>程序的</a:t>
            </a:r>
            <a:r>
              <a:rPr lang="en-US" altLang="zh-CN" sz="1700" dirty="0"/>
              <a:t>java stack</a:t>
            </a:r>
            <a:r>
              <a:rPr lang="zh-CN" altLang="en-US" sz="1700" dirty="0"/>
              <a:t>和</a:t>
            </a:r>
            <a:r>
              <a:rPr lang="en-US" altLang="zh-CN" sz="1700" dirty="0"/>
              <a:t>native stack</a:t>
            </a:r>
            <a:r>
              <a:rPr lang="zh-CN" altLang="en-US" sz="1700" dirty="0"/>
              <a:t>的信息</a:t>
            </a:r>
            <a:r>
              <a:rPr lang="en-US" altLang="zh-CN" sz="1700" dirty="0"/>
              <a:t>, </a:t>
            </a:r>
            <a:r>
              <a:rPr lang="zh-CN" altLang="en-US" sz="1700" dirty="0"/>
              <a:t>如果现在运行的</a:t>
            </a:r>
            <a:r>
              <a:rPr lang="en-US" altLang="zh-CN" sz="1700" dirty="0"/>
              <a:t>java</a:t>
            </a:r>
            <a:r>
              <a:rPr lang="zh-CN" altLang="en-US" sz="1700" dirty="0"/>
              <a:t>程序呈现</a:t>
            </a:r>
            <a:r>
              <a:rPr lang="en-US" altLang="zh-CN" sz="1700" dirty="0"/>
              <a:t>hung</a:t>
            </a:r>
            <a:r>
              <a:rPr lang="zh-CN" altLang="en-US" sz="1700" dirty="0"/>
              <a:t>的状态，</a:t>
            </a:r>
            <a:r>
              <a:rPr lang="en-US" altLang="zh-CN" sz="1700" dirty="0" err="1"/>
              <a:t>jstack</a:t>
            </a:r>
            <a:r>
              <a:rPr lang="zh-CN" altLang="en-US" sz="1700" dirty="0"/>
              <a:t>是非常有用的</a:t>
            </a:r>
            <a:r>
              <a:rPr lang="zh-CN" altLang="en-US" sz="1700" dirty="0" smtClean="0"/>
              <a:t>。</a:t>
            </a:r>
            <a:endParaRPr lang="en-US" altLang="zh-CN" sz="1700" dirty="0"/>
          </a:p>
          <a:p>
            <a:pPr lvl="1">
              <a:lnSpc>
                <a:spcPct val="100000"/>
              </a:lnSpc>
            </a:pPr>
            <a:r>
              <a:rPr lang="en-US" altLang="zh-CN" sz="1700" dirty="0"/>
              <a:t>-F</a:t>
            </a:r>
            <a:r>
              <a:rPr lang="zh-CN" altLang="en-US" sz="1700" dirty="0"/>
              <a:t>当’</a:t>
            </a:r>
            <a:r>
              <a:rPr lang="en-US" altLang="zh-CN" sz="1700" dirty="0" err="1"/>
              <a:t>jstack</a:t>
            </a:r>
            <a:r>
              <a:rPr lang="en-US" altLang="zh-CN" sz="1700" dirty="0"/>
              <a:t> [-l] </a:t>
            </a:r>
            <a:r>
              <a:rPr lang="en-US" altLang="zh-CN" sz="1700" dirty="0" err="1"/>
              <a:t>pid</a:t>
            </a:r>
            <a:r>
              <a:rPr lang="en-US" altLang="zh-CN" sz="1700" dirty="0"/>
              <a:t>’</a:t>
            </a:r>
            <a:r>
              <a:rPr lang="zh-CN" altLang="en-US" sz="1700" dirty="0"/>
              <a:t>没有相应的时候强制打印栈信息</a:t>
            </a:r>
          </a:p>
          <a:p>
            <a:pPr lvl="1">
              <a:lnSpc>
                <a:spcPct val="100000"/>
              </a:lnSpc>
            </a:pPr>
            <a:r>
              <a:rPr lang="en-US" altLang="zh-CN" sz="1700" dirty="0"/>
              <a:t>-l</a:t>
            </a:r>
            <a:r>
              <a:rPr lang="zh-CN" altLang="en-US" sz="1700" dirty="0"/>
              <a:t>长列表</a:t>
            </a:r>
            <a:r>
              <a:rPr lang="en-US" altLang="zh-CN" sz="1700" dirty="0"/>
              <a:t>. </a:t>
            </a:r>
            <a:r>
              <a:rPr lang="zh-CN" altLang="en-US" sz="1700" dirty="0"/>
              <a:t>打印关于锁的附加信息</a:t>
            </a:r>
            <a:r>
              <a:rPr lang="en-US" altLang="zh-CN" sz="1700" dirty="0"/>
              <a:t>,</a:t>
            </a:r>
            <a:r>
              <a:rPr lang="zh-CN" altLang="en-US" sz="1700" dirty="0"/>
              <a:t>例如属于</a:t>
            </a:r>
            <a:r>
              <a:rPr lang="en-US" altLang="zh-CN" sz="1700" dirty="0" err="1"/>
              <a:t>java.util.concurrent</a:t>
            </a:r>
            <a:r>
              <a:rPr lang="zh-CN" altLang="en-US" sz="1700" dirty="0"/>
              <a:t>的</a:t>
            </a:r>
            <a:r>
              <a:rPr lang="en-US" altLang="zh-CN" sz="1700" dirty="0" err="1"/>
              <a:t>ownable</a:t>
            </a:r>
            <a:r>
              <a:rPr lang="en-US" altLang="zh-CN" sz="1700" dirty="0"/>
              <a:t> synchronizers</a:t>
            </a:r>
            <a:r>
              <a:rPr lang="zh-CN" altLang="en-US" sz="1700" dirty="0"/>
              <a:t>列表</a:t>
            </a:r>
            <a:r>
              <a:rPr lang="en-US" altLang="zh-CN" sz="1700" dirty="0"/>
              <a:t>.</a:t>
            </a:r>
          </a:p>
          <a:p>
            <a:pPr lvl="1">
              <a:lnSpc>
                <a:spcPct val="100000"/>
              </a:lnSpc>
            </a:pPr>
            <a:r>
              <a:rPr lang="en-US" altLang="zh-CN" sz="1700" dirty="0"/>
              <a:t>-m</a:t>
            </a:r>
            <a:r>
              <a:rPr lang="zh-CN" altLang="en-US" sz="1700" dirty="0"/>
              <a:t>打印</a:t>
            </a:r>
            <a:r>
              <a:rPr lang="en-US" altLang="zh-CN" sz="1700" dirty="0"/>
              <a:t>java</a:t>
            </a:r>
            <a:r>
              <a:rPr lang="zh-CN" altLang="en-US" sz="1700" dirty="0"/>
              <a:t>和</a:t>
            </a:r>
            <a:r>
              <a:rPr lang="en-US" altLang="zh-CN" sz="1700" dirty="0"/>
              <a:t>native c/</a:t>
            </a:r>
            <a:r>
              <a:rPr lang="en-US" altLang="zh-CN" sz="1700" dirty="0" err="1"/>
              <a:t>c++</a:t>
            </a:r>
            <a:r>
              <a:rPr lang="zh-CN" altLang="en-US" sz="1700" dirty="0"/>
              <a:t>框架的所有栈信息</a:t>
            </a:r>
            <a:r>
              <a:rPr lang="en-US" altLang="zh-CN" sz="1700" dirty="0"/>
              <a:t>.</a:t>
            </a:r>
          </a:p>
          <a:p>
            <a:pPr lvl="1">
              <a:lnSpc>
                <a:spcPct val="100000"/>
              </a:lnSpc>
            </a:pPr>
            <a:r>
              <a:rPr lang="en-US" altLang="zh-CN" sz="1700" dirty="0"/>
              <a:t>-h | -help</a:t>
            </a:r>
            <a:r>
              <a:rPr lang="zh-CN" altLang="en-US" sz="1700" dirty="0"/>
              <a:t>打印帮助信息</a:t>
            </a:r>
          </a:p>
          <a:p>
            <a:pPr lvl="1">
              <a:lnSpc>
                <a:spcPct val="100000"/>
              </a:lnSpc>
            </a:pPr>
            <a:r>
              <a:rPr lang="en-US" altLang="zh-CN" sz="1700" dirty="0" err="1"/>
              <a:t>pid</a:t>
            </a:r>
            <a:r>
              <a:rPr lang="en-US" altLang="zh-CN" sz="1700" dirty="0"/>
              <a:t> </a:t>
            </a:r>
            <a:r>
              <a:rPr lang="zh-CN" altLang="en-US" sz="1700" dirty="0"/>
              <a:t>需要被打印配置信息的</a:t>
            </a:r>
            <a:r>
              <a:rPr lang="en-US" altLang="zh-CN" sz="1700" dirty="0"/>
              <a:t>java</a:t>
            </a:r>
            <a:r>
              <a:rPr lang="zh-CN" altLang="en-US" sz="1700" dirty="0"/>
              <a:t>进程</a:t>
            </a:r>
            <a:r>
              <a:rPr lang="en-US" altLang="zh-CN" sz="1700" dirty="0"/>
              <a:t>id,</a:t>
            </a:r>
            <a:r>
              <a:rPr lang="zh-CN" altLang="en-US" sz="1700" dirty="0"/>
              <a:t>可以用</a:t>
            </a:r>
            <a:r>
              <a:rPr lang="en-US" altLang="zh-CN" sz="1700" dirty="0" err="1"/>
              <a:t>jps</a:t>
            </a:r>
            <a:r>
              <a:rPr lang="zh-CN" altLang="en-US" sz="1700" dirty="0"/>
              <a:t>查询</a:t>
            </a:r>
          </a:p>
        </p:txBody>
      </p:sp>
    </p:spTree>
    <p:extLst>
      <p:ext uri="{BB962C8B-B14F-4D97-AF65-F5344CB8AC3E}">
        <p14:creationId xmlns:p14="http://schemas.microsoft.com/office/powerpoint/2010/main" val="25689234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jstat</a:t>
            </a:r>
            <a:endParaRPr lang="zh-CN" altLang="en-US" dirty="0"/>
          </a:p>
        </p:txBody>
      </p:sp>
      <p:sp>
        <p:nvSpPr>
          <p:cNvPr id="3" name="文本框 2"/>
          <p:cNvSpPr txBox="1"/>
          <p:nvPr/>
        </p:nvSpPr>
        <p:spPr>
          <a:xfrm>
            <a:off x="1144987" y="1339870"/>
            <a:ext cx="9523562" cy="3416320"/>
          </a:xfrm>
          <a:prstGeom prst="rect">
            <a:avLst/>
          </a:prstGeom>
          <a:noFill/>
        </p:spPr>
        <p:txBody>
          <a:bodyPr wrap="square" rtlCol="0">
            <a:spAutoFit/>
          </a:bodyPr>
          <a:lstStyle/>
          <a:p>
            <a:r>
              <a:rPr lang="en-US" altLang="zh-CN" dirty="0"/>
              <a:t>-class</a:t>
            </a:r>
            <a:r>
              <a:rPr lang="zh-CN" altLang="en-US" dirty="0"/>
              <a:t>：统计类装载器的行为    </a:t>
            </a:r>
            <a:endParaRPr lang="en-US" altLang="zh-CN" dirty="0" smtClean="0"/>
          </a:p>
          <a:p>
            <a:r>
              <a:rPr lang="en-US" altLang="zh-CN" dirty="0" smtClean="0"/>
              <a:t>-</a:t>
            </a:r>
            <a:r>
              <a:rPr lang="en-US" altLang="zh-CN" dirty="0"/>
              <a:t>compiler</a:t>
            </a:r>
            <a:r>
              <a:rPr lang="zh-CN" altLang="en-US" dirty="0"/>
              <a:t>：统计</a:t>
            </a:r>
            <a:r>
              <a:rPr lang="en-US" altLang="zh-CN" dirty="0" err="1"/>
              <a:t>HotSpot</a:t>
            </a:r>
            <a:r>
              <a:rPr lang="en-US" altLang="zh-CN" dirty="0"/>
              <a:t> Just-in-Time</a:t>
            </a:r>
            <a:r>
              <a:rPr lang="zh-CN" altLang="en-US" dirty="0"/>
              <a:t>编译器的行为    </a:t>
            </a:r>
            <a:endParaRPr lang="en-US" altLang="zh-CN" dirty="0" smtClean="0"/>
          </a:p>
          <a:p>
            <a:r>
              <a:rPr lang="en-US" altLang="zh-CN" dirty="0" smtClean="0"/>
              <a:t>-</a:t>
            </a:r>
            <a:r>
              <a:rPr lang="en-US" altLang="zh-CN" dirty="0" err="1"/>
              <a:t>gc</a:t>
            </a:r>
            <a:r>
              <a:rPr lang="zh-CN" altLang="en-US" dirty="0"/>
              <a:t>：统计堆各个分区的使用情况     </a:t>
            </a:r>
            <a:endParaRPr lang="en-US" altLang="zh-CN" dirty="0" smtClean="0"/>
          </a:p>
          <a:p>
            <a:r>
              <a:rPr lang="en-US" altLang="zh-CN" dirty="0" smtClean="0"/>
              <a:t>-</a:t>
            </a:r>
            <a:r>
              <a:rPr lang="en-US" altLang="zh-CN" dirty="0" err="1"/>
              <a:t>gccapacity</a:t>
            </a:r>
            <a:r>
              <a:rPr lang="zh-CN" altLang="en-US" dirty="0"/>
              <a:t>：统计新生区，老年区，</a:t>
            </a:r>
            <a:r>
              <a:rPr lang="en-US" altLang="zh-CN" dirty="0"/>
              <a:t>permanent</a:t>
            </a:r>
            <a:r>
              <a:rPr lang="zh-CN" altLang="en-US" dirty="0"/>
              <a:t>区的</a:t>
            </a:r>
            <a:r>
              <a:rPr lang="en-US" altLang="zh-CN" dirty="0"/>
              <a:t>heap</a:t>
            </a:r>
            <a:r>
              <a:rPr lang="zh-CN" altLang="en-US" dirty="0"/>
              <a:t>容量情况    </a:t>
            </a:r>
            <a:endParaRPr lang="en-US" altLang="zh-CN" dirty="0" smtClean="0"/>
          </a:p>
          <a:p>
            <a:r>
              <a:rPr lang="en-US" altLang="zh-CN" dirty="0" smtClean="0"/>
              <a:t>-</a:t>
            </a:r>
            <a:r>
              <a:rPr lang="en-US" altLang="zh-CN" dirty="0" err="1"/>
              <a:t>gccause</a:t>
            </a:r>
            <a:r>
              <a:rPr lang="zh-CN" altLang="en-US" dirty="0"/>
              <a:t>：统计最后一次</a:t>
            </a:r>
            <a:r>
              <a:rPr lang="en-US" altLang="zh-CN" dirty="0" err="1"/>
              <a:t>gc</a:t>
            </a:r>
            <a:r>
              <a:rPr lang="zh-CN" altLang="en-US" dirty="0"/>
              <a:t>和当前</a:t>
            </a:r>
            <a:r>
              <a:rPr lang="en-US" altLang="zh-CN" dirty="0" err="1"/>
              <a:t>gc</a:t>
            </a:r>
            <a:r>
              <a:rPr lang="zh-CN" altLang="en-US" dirty="0"/>
              <a:t>的原因     </a:t>
            </a:r>
            <a:endParaRPr lang="en-US" altLang="zh-CN" dirty="0" smtClean="0"/>
          </a:p>
          <a:p>
            <a:r>
              <a:rPr lang="en-US" altLang="zh-CN" dirty="0" smtClean="0"/>
              <a:t>-</a:t>
            </a:r>
            <a:r>
              <a:rPr lang="en-US" altLang="zh-CN" dirty="0" err="1"/>
              <a:t>gcnew</a:t>
            </a:r>
            <a:r>
              <a:rPr lang="zh-CN" altLang="en-US" dirty="0"/>
              <a:t>：统计</a:t>
            </a:r>
            <a:r>
              <a:rPr lang="en-US" altLang="zh-CN" dirty="0" err="1"/>
              <a:t>gc</a:t>
            </a:r>
            <a:r>
              <a:rPr lang="zh-CN" altLang="en-US" dirty="0"/>
              <a:t>时，新生代的情况     </a:t>
            </a:r>
            <a:endParaRPr lang="en-US" altLang="zh-CN" dirty="0" smtClean="0"/>
          </a:p>
          <a:p>
            <a:r>
              <a:rPr lang="en-US" altLang="zh-CN" dirty="0" smtClean="0"/>
              <a:t>-</a:t>
            </a:r>
            <a:r>
              <a:rPr lang="en-US" altLang="zh-CN" dirty="0" err="1"/>
              <a:t>gcnewcapacity</a:t>
            </a:r>
            <a:r>
              <a:rPr lang="zh-CN" altLang="en-US" dirty="0"/>
              <a:t>：统计新生代大小和空间     </a:t>
            </a:r>
            <a:endParaRPr lang="en-US" altLang="zh-CN" dirty="0" smtClean="0"/>
          </a:p>
          <a:p>
            <a:r>
              <a:rPr lang="en-US" altLang="zh-CN" dirty="0" smtClean="0"/>
              <a:t>-</a:t>
            </a:r>
            <a:r>
              <a:rPr lang="en-US" altLang="zh-CN" dirty="0" err="1"/>
              <a:t>gcold</a:t>
            </a:r>
            <a:r>
              <a:rPr lang="zh-CN" altLang="en-US" dirty="0"/>
              <a:t>：统计老年代和永久代的行为     </a:t>
            </a:r>
            <a:endParaRPr lang="en-US" altLang="zh-CN" dirty="0" smtClean="0"/>
          </a:p>
          <a:p>
            <a:r>
              <a:rPr lang="en-US" altLang="zh-CN" dirty="0" smtClean="0"/>
              <a:t>-</a:t>
            </a:r>
            <a:r>
              <a:rPr lang="en-US" altLang="zh-CN" dirty="0" err="1"/>
              <a:t>gcoldcapacity</a:t>
            </a:r>
            <a:r>
              <a:rPr lang="zh-CN" altLang="en-US" dirty="0"/>
              <a:t>：统计老年代大小     </a:t>
            </a:r>
            <a:endParaRPr lang="en-US" altLang="zh-CN" dirty="0" smtClean="0"/>
          </a:p>
          <a:p>
            <a:r>
              <a:rPr lang="en-US" altLang="zh-CN" dirty="0" smtClean="0"/>
              <a:t>-</a:t>
            </a:r>
            <a:r>
              <a:rPr lang="en-US" altLang="zh-CN" dirty="0" err="1"/>
              <a:t>gcpermcapacity</a:t>
            </a:r>
            <a:r>
              <a:rPr lang="zh-CN" altLang="en-US" dirty="0"/>
              <a:t>：统计永久代大小     </a:t>
            </a:r>
            <a:endParaRPr lang="en-US" altLang="zh-CN" dirty="0" smtClean="0"/>
          </a:p>
          <a:p>
            <a:r>
              <a:rPr lang="en-US" altLang="zh-CN" dirty="0" smtClean="0"/>
              <a:t>-</a:t>
            </a:r>
            <a:r>
              <a:rPr lang="en-US" altLang="zh-CN" dirty="0" err="1"/>
              <a:t>gcutil</a:t>
            </a:r>
            <a:r>
              <a:rPr lang="zh-CN" altLang="en-US" dirty="0"/>
              <a:t>：统计</a:t>
            </a:r>
            <a:r>
              <a:rPr lang="en-US" altLang="zh-CN" dirty="0" err="1"/>
              <a:t>gc</a:t>
            </a:r>
            <a:r>
              <a:rPr lang="zh-CN" altLang="en-US" dirty="0"/>
              <a:t>时，</a:t>
            </a:r>
            <a:r>
              <a:rPr lang="en-US" altLang="zh-CN" dirty="0"/>
              <a:t>heap</a:t>
            </a:r>
            <a:r>
              <a:rPr lang="zh-CN" altLang="en-US" dirty="0"/>
              <a:t>情况     </a:t>
            </a:r>
            <a:endParaRPr lang="en-US" altLang="zh-CN" dirty="0" smtClean="0"/>
          </a:p>
          <a:p>
            <a:r>
              <a:rPr lang="en-US" altLang="zh-CN" dirty="0" smtClean="0"/>
              <a:t>-</a:t>
            </a:r>
            <a:r>
              <a:rPr lang="en-US" altLang="zh-CN" dirty="0" err="1"/>
              <a:t>printcompilation</a:t>
            </a:r>
            <a:r>
              <a:rPr lang="zh-CN" altLang="en-US" dirty="0"/>
              <a:t>：</a:t>
            </a:r>
            <a:r>
              <a:rPr lang="en-US" altLang="zh-CN" dirty="0" err="1"/>
              <a:t>HotSpot</a:t>
            </a:r>
            <a:r>
              <a:rPr lang="zh-CN" altLang="en-US" dirty="0"/>
              <a:t>编译方法统计</a:t>
            </a:r>
          </a:p>
        </p:txBody>
      </p:sp>
    </p:spTree>
    <p:extLst>
      <p:ext uri="{BB962C8B-B14F-4D97-AF65-F5344CB8AC3E}">
        <p14:creationId xmlns:p14="http://schemas.microsoft.com/office/powerpoint/2010/main" val="29342331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19178" y="215139"/>
            <a:ext cx="5031447" cy="3233135"/>
          </a:xfrm>
          <a:prstGeom prst="rect">
            <a:avLst/>
          </a:prstGeom>
        </p:spPr>
      </p:pic>
      <p:pic>
        <p:nvPicPr>
          <p:cNvPr id="4" name="图片 3"/>
          <p:cNvPicPr>
            <a:picLocks noChangeAspect="1"/>
          </p:cNvPicPr>
          <p:nvPr/>
        </p:nvPicPr>
        <p:blipFill>
          <a:blip r:embed="rId3"/>
          <a:stretch>
            <a:fillRect/>
          </a:stretch>
        </p:blipFill>
        <p:spPr>
          <a:xfrm>
            <a:off x="5546784" y="456678"/>
            <a:ext cx="5823818" cy="2505684"/>
          </a:xfrm>
          <a:prstGeom prst="rect">
            <a:avLst/>
          </a:prstGeom>
        </p:spPr>
      </p:pic>
      <p:pic>
        <p:nvPicPr>
          <p:cNvPr id="5" name="图片 4"/>
          <p:cNvPicPr>
            <a:picLocks noChangeAspect="1"/>
          </p:cNvPicPr>
          <p:nvPr/>
        </p:nvPicPr>
        <p:blipFill>
          <a:blip r:embed="rId4"/>
          <a:stretch>
            <a:fillRect/>
          </a:stretch>
        </p:blipFill>
        <p:spPr>
          <a:xfrm>
            <a:off x="591594" y="3717985"/>
            <a:ext cx="4314085" cy="2524663"/>
          </a:xfrm>
          <a:prstGeom prst="rect">
            <a:avLst/>
          </a:prstGeom>
        </p:spPr>
      </p:pic>
      <p:pic>
        <p:nvPicPr>
          <p:cNvPr id="6" name="图片 5"/>
          <p:cNvPicPr>
            <a:picLocks noChangeAspect="1"/>
          </p:cNvPicPr>
          <p:nvPr/>
        </p:nvPicPr>
        <p:blipFill>
          <a:blip r:embed="rId5"/>
          <a:stretch>
            <a:fillRect/>
          </a:stretch>
        </p:blipFill>
        <p:spPr>
          <a:xfrm>
            <a:off x="5546784" y="3525731"/>
            <a:ext cx="6265905" cy="2909170"/>
          </a:xfrm>
          <a:prstGeom prst="rect">
            <a:avLst/>
          </a:prstGeom>
        </p:spPr>
      </p:pic>
    </p:spTree>
    <p:extLst>
      <p:ext uri="{BB962C8B-B14F-4D97-AF65-F5344CB8AC3E}">
        <p14:creationId xmlns:p14="http://schemas.microsoft.com/office/powerpoint/2010/main" val="2724272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7414224" cy="3262942"/>
          </a:xfrm>
          <a:prstGeom prst="rect">
            <a:avLst/>
          </a:prstGeom>
        </p:spPr>
      </p:pic>
      <p:pic>
        <p:nvPicPr>
          <p:cNvPr id="3" name="图片 2"/>
          <p:cNvPicPr>
            <a:picLocks noChangeAspect="1"/>
          </p:cNvPicPr>
          <p:nvPr/>
        </p:nvPicPr>
        <p:blipFill>
          <a:blip r:embed="rId3"/>
          <a:stretch>
            <a:fillRect/>
          </a:stretch>
        </p:blipFill>
        <p:spPr>
          <a:xfrm>
            <a:off x="76829" y="3571336"/>
            <a:ext cx="8380988" cy="2492584"/>
          </a:xfrm>
          <a:prstGeom prst="rect">
            <a:avLst/>
          </a:prstGeom>
        </p:spPr>
      </p:pic>
    </p:spTree>
    <p:extLst>
      <p:ext uri="{BB962C8B-B14F-4D97-AF65-F5344CB8AC3E}">
        <p14:creationId xmlns:p14="http://schemas.microsoft.com/office/powerpoint/2010/main" val="22810825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jmap</a:t>
            </a:r>
            <a:endParaRPr lang="zh-CN" altLang="en-US" dirty="0"/>
          </a:p>
        </p:txBody>
      </p:sp>
      <p:sp>
        <p:nvSpPr>
          <p:cNvPr id="3" name="内容占位符 2"/>
          <p:cNvSpPr>
            <a:spLocks noGrp="1"/>
          </p:cNvSpPr>
          <p:nvPr>
            <p:ph idx="1"/>
          </p:nvPr>
        </p:nvSpPr>
        <p:spPr>
          <a:xfrm>
            <a:off x="723568" y="1367624"/>
            <a:ext cx="10519575" cy="4501469"/>
          </a:xfrm>
        </p:spPr>
        <p:txBody>
          <a:bodyPr>
            <a:normAutofit fontScale="85000" lnSpcReduction="20000"/>
          </a:bodyPr>
          <a:lstStyle/>
          <a:p>
            <a:pPr lvl="1">
              <a:lnSpc>
                <a:spcPct val="120000"/>
              </a:lnSpc>
            </a:pPr>
            <a:r>
              <a:rPr lang="en-US" altLang="zh-CN" dirty="0" smtClean="0"/>
              <a:t> -</a:t>
            </a:r>
            <a:r>
              <a:rPr lang="en-US" altLang="zh-CN" dirty="0"/>
              <a:t>dump:[live,]format=</a:t>
            </a:r>
            <a:r>
              <a:rPr lang="en-US" altLang="zh-CN" dirty="0" err="1"/>
              <a:t>b,file</a:t>
            </a:r>
            <a:r>
              <a:rPr lang="en-US" altLang="zh-CN" dirty="0"/>
              <a:t>=&lt;filename&gt; </a:t>
            </a:r>
            <a:r>
              <a:rPr lang="zh-CN" altLang="en-US" dirty="0"/>
              <a:t>使用</a:t>
            </a:r>
            <a:r>
              <a:rPr lang="en-US" altLang="zh-CN" dirty="0" err="1"/>
              <a:t>hprof</a:t>
            </a:r>
            <a:r>
              <a:rPr lang="zh-CN" altLang="en-US" dirty="0"/>
              <a:t>二进制形式</a:t>
            </a:r>
            <a:r>
              <a:rPr lang="en-US" altLang="zh-CN" dirty="0"/>
              <a:t>,</a:t>
            </a:r>
            <a:r>
              <a:rPr lang="zh-CN" altLang="en-US" dirty="0"/>
              <a:t>输出</a:t>
            </a:r>
            <a:r>
              <a:rPr lang="en-US" altLang="zh-CN" dirty="0" err="1"/>
              <a:t>jvm</a:t>
            </a:r>
            <a:r>
              <a:rPr lang="zh-CN" altLang="en-US" dirty="0"/>
              <a:t>的</a:t>
            </a:r>
            <a:r>
              <a:rPr lang="en-US" altLang="zh-CN" dirty="0"/>
              <a:t>heap</a:t>
            </a:r>
            <a:r>
              <a:rPr lang="zh-CN" altLang="en-US" dirty="0"/>
              <a:t>内容到</a:t>
            </a:r>
            <a:r>
              <a:rPr lang="zh-CN" altLang="en-US" dirty="0" smtClean="0"/>
              <a:t>文件</a:t>
            </a:r>
            <a:r>
              <a:rPr lang="en-US" altLang="zh-CN" dirty="0" smtClean="0"/>
              <a:t>. </a:t>
            </a:r>
            <a:r>
              <a:rPr lang="en-US" altLang="zh-CN" dirty="0"/>
              <a:t>live</a:t>
            </a:r>
            <a:r>
              <a:rPr lang="zh-CN" altLang="en-US" dirty="0"/>
              <a:t>子选项是可选的，假如指定</a:t>
            </a:r>
            <a:r>
              <a:rPr lang="en-US" altLang="zh-CN" dirty="0"/>
              <a:t>live</a:t>
            </a:r>
            <a:r>
              <a:rPr lang="zh-CN" altLang="en-US" dirty="0"/>
              <a:t>选项</a:t>
            </a:r>
            <a:r>
              <a:rPr lang="en-US" altLang="zh-CN" dirty="0"/>
              <a:t>,</a:t>
            </a:r>
            <a:r>
              <a:rPr lang="zh-CN" altLang="en-US" dirty="0"/>
              <a:t>那么只输出活的对象到文件</a:t>
            </a:r>
            <a:r>
              <a:rPr lang="en-US" altLang="zh-CN" dirty="0"/>
              <a:t>. </a:t>
            </a:r>
          </a:p>
          <a:p>
            <a:pPr lvl="1">
              <a:lnSpc>
                <a:spcPct val="120000"/>
              </a:lnSpc>
            </a:pPr>
            <a:r>
              <a:rPr lang="en-US" altLang="zh-CN" dirty="0"/>
              <a:t>    -</a:t>
            </a:r>
            <a:r>
              <a:rPr lang="en-US" altLang="zh-CN" dirty="0" err="1"/>
              <a:t>finalizerinfo</a:t>
            </a:r>
            <a:r>
              <a:rPr lang="en-US" altLang="zh-CN" dirty="0"/>
              <a:t> </a:t>
            </a:r>
            <a:r>
              <a:rPr lang="zh-CN" altLang="en-US" dirty="0"/>
              <a:t>打印正等候回收的对象的信息</a:t>
            </a:r>
            <a:r>
              <a:rPr lang="en-US" altLang="zh-CN" dirty="0"/>
              <a:t>.</a:t>
            </a:r>
          </a:p>
          <a:p>
            <a:pPr lvl="1">
              <a:lnSpc>
                <a:spcPct val="120000"/>
              </a:lnSpc>
            </a:pPr>
            <a:r>
              <a:rPr lang="en-US" altLang="zh-CN" dirty="0"/>
              <a:t>    -heap </a:t>
            </a:r>
            <a:r>
              <a:rPr lang="zh-CN" altLang="en-US" dirty="0"/>
              <a:t>打印</a:t>
            </a:r>
            <a:r>
              <a:rPr lang="en-US" altLang="zh-CN" dirty="0"/>
              <a:t>heap</a:t>
            </a:r>
            <a:r>
              <a:rPr lang="zh-CN" altLang="en-US" dirty="0"/>
              <a:t>的概要信息，</a:t>
            </a:r>
            <a:r>
              <a:rPr lang="en-US" altLang="zh-CN" dirty="0"/>
              <a:t>GC</a:t>
            </a:r>
            <a:r>
              <a:rPr lang="zh-CN" altLang="en-US" dirty="0"/>
              <a:t>使用的算法，</a:t>
            </a:r>
            <a:r>
              <a:rPr lang="en-US" altLang="zh-CN" dirty="0"/>
              <a:t>heap</a:t>
            </a:r>
            <a:r>
              <a:rPr lang="zh-CN" altLang="en-US" dirty="0"/>
              <a:t>的配置及</a:t>
            </a:r>
            <a:r>
              <a:rPr lang="en-US" altLang="zh-CN" dirty="0"/>
              <a:t>wise heap</a:t>
            </a:r>
            <a:r>
              <a:rPr lang="zh-CN" altLang="en-US" dirty="0"/>
              <a:t>的使用情况</a:t>
            </a:r>
            <a:r>
              <a:rPr lang="en-US" altLang="zh-CN" dirty="0"/>
              <a:t>.</a:t>
            </a:r>
          </a:p>
          <a:p>
            <a:pPr lvl="1">
              <a:lnSpc>
                <a:spcPct val="120000"/>
              </a:lnSpc>
            </a:pPr>
            <a:r>
              <a:rPr lang="en-US" altLang="zh-CN" dirty="0"/>
              <a:t>    -</a:t>
            </a:r>
            <a:r>
              <a:rPr lang="en-US" altLang="zh-CN" dirty="0" err="1"/>
              <a:t>histo</a:t>
            </a:r>
            <a:r>
              <a:rPr lang="en-US" altLang="zh-CN" dirty="0"/>
              <a:t>[:live] </a:t>
            </a:r>
            <a:r>
              <a:rPr lang="zh-CN" altLang="en-US" dirty="0"/>
              <a:t>打印每个</a:t>
            </a:r>
            <a:r>
              <a:rPr lang="en-US" altLang="zh-CN" dirty="0"/>
              <a:t>class</a:t>
            </a:r>
            <a:r>
              <a:rPr lang="zh-CN" altLang="en-US" dirty="0"/>
              <a:t>的实例数目</a:t>
            </a:r>
            <a:r>
              <a:rPr lang="en-US" altLang="zh-CN" dirty="0"/>
              <a:t>,</a:t>
            </a:r>
            <a:r>
              <a:rPr lang="zh-CN" altLang="en-US" dirty="0"/>
              <a:t>内存占用</a:t>
            </a:r>
            <a:r>
              <a:rPr lang="en-US" altLang="zh-CN" dirty="0"/>
              <a:t>,</a:t>
            </a:r>
            <a:r>
              <a:rPr lang="zh-CN" altLang="en-US" dirty="0"/>
              <a:t>类全名信息</a:t>
            </a:r>
            <a:r>
              <a:rPr lang="en-US" altLang="zh-CN" dirty="0"/>
              <a:t>. VM</a:t>
            </a:r>
            <a:r>
              <a:rPr lang="zh-CN" altLang="en-US" dirty="0"/>
              <a:t>的内部类名字开头会加上前缀”*”</a:t>
            </a:r>
            <a:r>
              <a:rPr lang="en-US" altLang="zh-CN" dirty="0"/>
              <a:t>. </a:t>
            </a:r>
            <a:r>
              <a:rPr lang="zh-CN" altLang="en-US" dirty="0"/>
              <a:t>如果</a:t>
            </a:r>
            <a:r>
              <a:rPr lang="en-US" altLang="zh-CN" dirty="0"/>
              <a:t>live</a:t>
            </a:r>
            <a:r>
              <a:rPr lang="zh-CN" altLang="en-US" dirty="0"/>
              <a:t>子参数加上后</a:t>
            </a:r>
            <a:r>
              <a:rPr lang="en-US" altLang="zh-CN" dirty="0"/>
              <a:t>,</a:t>
            </a:r>
            <a:r>
              <a:rPr lang="zh-CN" altLang="en-US" dirty="0"/>
              <a:t>只统计活的对象数量</a:t>
            </a:r>
            <a:r>
              <a:rPr lang="en-US" altLang="zh-CN" dirty="0"/>
              <a:t>. </a:t>
            </a:r>
          </a:p>
          <a:p>
            <a:pPr lvl="1">
              <a:lnSpc>
                <a:spcPct val="120000"/>
              </a:lnSpc>
            </a:pPr>
            <a:r>
              <a:rPr lang="en-US" altLang="zh-CN" dirty="0"/>
              <a:t>    -</a:t>
            </a:r>
            <a:r>
              <a:rPr lang="en-US" altLang="zh-CN" dirty="0" err="1"/>
              <a:t>permstat</a:t>
            </a:r>
            <a:r>
              <a:rPr lang="en-US" altLang="zh-CN" dirty="0"/>
              <a:t> </a:t>
            </a:r>
            <a:r>
              <a:rPr lang="zh-CN" altLang="en-US" dirty="0"/>
              <a:t>打印</a:t>
            </a:r>
            <a:r>
              <a:rPr lang="en-US" altLang="zh-CN" dirty="0" err="1"/>
              <a:t>classload</a:t>
            </a:r>
            <a:r>
              <a:rPr lang="zh-CN" altLang="en-US" dirty="0"/>
              <a:t>和</a:t>
            </a:r>
            <a:r>
              <a:rPr lang="en-US" altLang="zh-CN" dirty="0" err="1"/>
              <a:t>jvm</a:t>
            </a:r>
            <a:r>
              <a:rPr lang="en-US" altLang="zh-CN" dirty="0"/>
              <a:t> heap</a:t>
            </a:r>
            <a:r>
              <a:rPr lang="zh-CN" altLang="en-US" dirty="0"/>
              <a:t>长久层的信息</a:t>
            </a:r>
            <a:r>
              <a:rPr lang="en-US" altLang="zh-CN" dirty="0"/>
              <a:t>. </a:t>
            </a:r>
            <a:r>
              <a:rPr lang="zh-CN" altLang="en-US" dirty="0"/>
              <a:t>包含每个</a:t>
            </a:r>
            <a:r>
              <a:rPr lang="en-US" altLang="zh-CN" dirty="0" err="1"/>
              <a:t>classloader</a:t>
            </a:r>
            <a:r>
              <a:rPr lang="zh-CN" altLang="en-US" dirty="0"/>
              <a:t>的名字</a:t>
            </a:r>
            <a:r>
              <a:rPr lang="en-US" altLang="zh-CN" dirty="0"/>
              <a:t>,</a:t>
            </a:r>
            <a:r>
              <a:rPr lang="zh-CN" altLang="en-US" dirty="0"/>
              <a:t>活泼性</a:t>
            </a:r>
            <a:r>
              <a:rPr lang="en-US" altLang="zh-CN" dirty="0"/>
              <a:t>,</a:t>
            </a:r>
            <a:r>
              <a:rPr lang="zh-CN" altLang="en-US" dirty="0"/>
              <a:t>地址</a:t>
            </a:r>
            <a:r>
              <a:rPr lang="en-US" altLang="zh-CN" dirty="0"/>
              <a:t>,</a:t>
            </a:r>
            <a:r>
              <a:rPr lang="zh-CN" altLang="en-US" dirty="0"/>
              <a:t>父</a:t>
            </a:r>
            <a:r>
              <a:rPr lang="en-US" altLang="zh-CN" dirty="0" err="1"/>
              <a:t>classloader</a:t>
            </a:r>
            <a:r>
              <a:rPr lang="zh-CN" altLang="en-US" dirty="0"/>
              <a:t>和加载的</a:t>
            </a:r>
            <a:r>
              <a:rPr lang="en-US" altLang="zh-CN" dirty="0"/>
              <a:t>class</a:t>
            </a:r>
            <a:r>
              <a:rPr lang="zh-CN" altLang="en-US" dirty="0"/>
              <a:t>数量</a:t>
            </a:r>
            <a:r>
              <a:rPr lang="en-US" altLang="zh-CN" dirty="0"/>
              <a:t>. </a:t>
            </a:r>
            <a:r>
              <a:rPr lang="zh-CN" altLang="en-US" dirty="0"/>
              <a:t>另外</a:t>
            </a:r>
            <a:r>
              <a:rPr lang="en-US" altLang="zh-CN" dirty="0"/>
              <a:t>,</a:t>
            </a:r>
            <a:r>
              <a:rPr lang="zh-CN" altLang="en-US" dirty="0"/>
              <a:t>内部</a:t>
            </a:r>
            <a:r>
              <a:rPr lang="en-US" altLang="zh-CN" dirty="0"/>
              <a:t>String</a:t>
            </a:r>
            <a:r>
              <a:rPr lang="zh-CN" altLang="en-US" dirty="0"/>
              <a:t>的数量和占用内存数也会打印出来</a:t>
            </a:r>
            <a:r>
              <a:rPr lang="en-US" altLang="zh-CN" dirty="0"/>
              <a:t>. </a:t>
            </a:r>
          </a:p>
          <a:p>
            <a:pPr lvl="1">
              <a:lnSpc>
                <a:spcPct val="120000"/>
              </a:lnSpc>
            </a:pPr>
            <a:r>
              <a:rPr lang="en-US" altLang="zh-CN" dirty="0"/>
              <a:t>    -F </a:t>
            </a:r>
            <a:r>
              <a:rPr lang="zh-CN" altLang="en-US" dirty="0"/>
              <a:t>强迫</a:t>
            </a:r>
            <a:r>
              <a:rPr lang="en-US" altLang="zh-CN" dirty="0"/>
              <a:t>.</a:t>
            </a:r>
            <a:r>
              <a:rPr lang="zh-CN" altLang="en-US" dirty="0"/>
              <a:t>在</a:t>
            </a:r>
            <a:r>
              <a:rPr lang="en-US" altLang="zh-CN" dirty="0" err="1"/>
              <a:t>pid</a:t>
            </a:r>
            <a:r>
              <a:rPr lang="zh-CN" altLang="en-US" dirty="0"/>
              <a:t>没有相应的时候使用</a:t>
            </a:r>
            <a:r>
              <a:rPr lang="en-US" altLang="zh-CN" dirty="0"/>
              <a:t>-dump</a:t>
            </a:r>
            <a:r>
              <a:rPr lang="zh-CN" altLang="en-US" dirty="0"/>
              <a:t>或者</a:t>
            </a:r>
            <a:r>
              <a:rPr lang="en-US" altLang="zh-CN" dirty="0"/>
              <a:t>-</a:t>
            </a:r>
            <a:r>
              <a:rPr lang="en-US" altLang="zh-CN" dirty="0" err="1"/>
              <a:t>histo</a:t>
            </a:r>
            <a:r>
              <a:rPr lang="zh-CN" altLang="en-US" dirty="0"/>
              <a:t>参数</a:t>
            </a:r>
            <a:r>
              <a:rPr lang="en-US" altLang="zh-CN" dirty="0"/>
              <a:t>. </a:t>
            </a:r>
            <a:r>
              <a:rPr lang="zh-CN" altLang="en-US" dirty="0"/>
              <a:t>在这个模式下</a:t>
            </a:r>
            <a:r>
              <a:rPr lang="en-US" altLang="zh-CN" dirty="0"/>
              <a:t>,live</a:t>
            </a:r>
            <a:r>
              <a:rPr lang="zh-CN" altLang="en-US" dirty="0"/>
              <a:t>子参数无效</a:t>
            </a:r>
            <a:r>
              <a:rPr lang="en-US" altLang="zh-CN" dirty="0"/>
              <a:t>. </a:t>
            </a:r>
          </a:p>
          <a:p>
            <a:pPr lvl="1">
              <a:lnSpc>
                <a:spcPct val="120000"/>
              </a:lnSpc>
            </a:pPr>
            <a:r>
              <a:rPr lang="en-US" altLang="zh-CN" dirty="0"/>
              <a:t>    -h | -help </a:t>
            </a:r>
            <a:r>
              <a:rPr lang="zh-CN" altLang="en-US" dirty="0"/>
              <a:t>打印辅助信息 </a:t>
            </a:r>
          </a:p>
          <a:p>
            <a:pPr lvl="1">
              <a:lnSpc>
                <a:spcPct val="120000"/>
              </a:lnSpc>
            </a:pPr>
            <a:r>
              <a:rPr lang="zh-CN" altLang="en-US" dirty="0"/>
              <a:t>    </a:t>
            </a:r>
            <a:r>
              <a:rPr lang="en-US" altLang="zh-CN" dirty="0"/>
              <a:t>-J </a:t>
            </a:r>
            <a:r>
              <a:rPr lang="zh-CN" altLang="en-US" dirty="0"/>
              <a:t>传递参数给</a:t>
            </a:r>
            <a:r>
              <a:rPr lang="en-US" altLang="zh-CN" dirty="0" err="1"/>
              <a:t>jmap</a:t>
            </a:r>
            <a:r>
              <a:rPr lang="zh-CN" altLang="en-US" dirty="0"/>
              <a:t>启动的</a:t>
            </a:r>
            <a:r>
              <a:rPr lang="en-US" altLang="zh-CN" dirty="0" err="1"/>
              <a:t>jvm</a:t>
            </a:r>
            <a:r>
              <a:rPr lang="en-US" altLang="zh-CN" dirty="0"/>
              <a:t>. </a:t>
            </a:r>
          </a:p>
          <a:p>
            <a:pPr lvl="1">
              <a:lnSpc>
                <a:spcPct val="120000"/>
              </a:lnSpc>
            </a:pPr>
            <a:r>
              <a:rPr lang="en-US" altLang="zh-CN" dirty="0"/>
              <a:t>    </a:t>
            </a:r>
            <a:r>
              <a:rPr lang="en-US" altLang="zh-CN" dirty="0" err="1"/>
              <a:t>pid</a:t>
            </a:r>
            <a:r>
              <a:rPr lang="en-US" altLang="zh-CN" dirty="0"/>
              <a:t> </a:t>
            </a:r>
            <a:r>
              <a:rPr lang="zh-CN" altLang="en-US" dirty="0"/>
              <a:t>需要被打印配相信息的</a:t>
            </a:r>
            <a:r>
              <a:rPr lang="en-US" altLang="zh-CN" dirty="0"/>
              <a:t>java</a:t>
            </a:r>
            <a:r>
              <a:rPr lang="zh-CN" altLang="en-US" dirty="0"/>
              <a:t>进程</a:t>
            </a:r>
            <a:r>
              <a:rPr lang="en-US" altLang="zh-CN" dirty="0"/>
              <a:t>id.</a:t>
            </a:r>
            <a:endParaRPr lang="zh-CN" altLang="en-US" dirty="0"/>
          </a:p>
        </p:txBody>
      </p:sp>
    </p:spTree>
    <p:extLst>
      <p:ext uri="{BB962C8B-B14F-4D97-AF65-F5344CB8AC3E}">
        <p14:creationId xmlns:p14="http://schemas.microsoft.com/office/powerpoint/2010/main" val="41513324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1540" y="162630"/>
            <a:ext cx="5849158" cy="2292123"/>
          </a:xfrm>
          <a:prstGeom prst="rect">
            <a:avLst/>
          </a:prstGeom>
        </p:spPr>
      </p:pic>
      <p:pic>
        <p:nvPicPr>
          <p:cNvPr id="3" name="图片 2"/>
          <p:cNvPicPr>
            <a:picLocks noChangeAspect="1"/>
          </p:cNvPicPr>
          <p:nvPr/>
        </p:nvPicPr>
        <p:blipFill>
          <a:blip r:embed="rId3"/>
          <a:stretch>
            <a:fillRect/>
          </a:stretch>
        </p:blipFill>
        <p:spPr>
          <a:xfrm>
            <a:off x="241540" y="3579961"/>
            <a:ext cx="9853603" cy="2653881"/>
          </a:xfrm>
          <a:prstGeom prst="rect">
            <a:avLst/>
          </a:prstGeom>
        </p:spPr>
      </p:pic>
    </p:spTree>
    <p:extLst>
      <p:ext uri="{BB962C8B-B14F-4D97-AF65-F5344CB8AC3E}">
        <p14:creationId xmlns:p14="http://schemas.microsoft.com/office/powerpoint/2010/main" val="5818939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jinfo</a:t>
            </a:r>
            <a:endParaRPr lang="zh-CN" altLang="en-US" dirty="0"/>
          </a:p>
        </p:txBody>
      </p:sp>
      <p:pic>
        <p:nvPicPr>
          <p:cNvPr id="4" name="图片 3"/>
          <p:cNvPicPr>
            <a:picLocks noChangeAspect="1"/>
          </p:cNvPicPr>
          <p:nvPr/>
        </p:nvPicPr>
        <p:blipFill>
          <a:blip r:embed="rId2"/>
          <a:stretch>
            <a:fillRect/>
          </a:stretch>
        </p:blipFill>
        <p:spPr>
          <a:xfrm>
            <a:off x="838200" y="1247010"/>
            <a:ext cx="5372100" cy="1600200"/>
          </a:xfrm>
          <a:prstGeom prst="rect">
            <a:avLst/>
          </a:prstGeom>
        </p:spPr>
      </p:pic>
      <p:pic>
        <p:nvPicPr>
          <p:cNvPr id="5" name="图片 4"/>
          <p:cNvPicPr>
            <a:picLocks noChangeAspect="1"/>
          </p:cNvPicPr>
          <p:nvPr/>
        </p:nvPicPr>
        <p:blipFill>
          <a:blip r:embed="rId3"/>
          <a:stretch>
            <a:fillRect/>
          </a:stretch>
        </p:blipFill>
        <p:spPr>
          <a:xfrm>
            <a:off x="828675" y="2680674"/>
            <a:ext cx="5381625" cy="523875"/>
          </a:xfrm>
          <a:prstGeom prst="rect">
            <a:avLst/>
          </a:prstGeom>
        </p:spPr>
      </p:pic>
    </p:spTree>
    <p:extLst>
      <p:ext uri="{BB962C8B-B14F-4D97-AF65-F5344CB8AC3E}">
        <p14:creationId xmlns:p14="http://schemas.microsoft.com/office/powerpoint/2010/main" val="30686901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jstatd</a:t>
            </a:r>
            <a:endParaRPr lang="zh-CN" altLang="en-US" dirty="0"/>
          </a:p>
        </p:txBody>
      </p:sp>
      <p:sp>
        <p:nvSpPr>
          <p:cNvPr id="3" name="内容占位符 2"/>
          <p:cNvSpPr>
            <a:spLocks noGrp="1"/>
          </p:cNvSpPr>
          <p:nvPr>
            <p:ph idx="1"/>
          </p:nvPr>
        </p:nvSpPr>
        <p:spPr/>
        <p:txBody>
          <a:bodyPr/>
          <a:lstStyle/>
          <a:p>
            <a:r>
              <a:rPr lang="zh-CN" altLang="en-US" dirty="0"/>
              <a:t>远程</a:t>
            </a:r>
            <a:r>
              <a:rPr lang="zh-CN" altLang="en-US" dirty="0" smtClean="0"/>
              <a:t>监控</a:t>
            </a:r>
            <a:endParaRPr lang="en-US" altLang="zh-CN" dirty="0" smtClean="0"/>
          </a:p>
          <a:p>
            <a:r>
              <a:rPr lang="zh-CN" altLang="en-US" dirty="0" smtClean="0"/>
              <a:t>需开启</a:t>
            </a:r>
            <a:r>
              <a:rPr lang="en-US" altLang="zh-CN" dirty="0" smtClean="0"/>
              <a:t>java</a:t>
            </a:r>
            <a:r>
              <a:rPr lang="zh-CN" altLang="en-US" dirty="0" smtClean="0"/>
              <a:t>安全策略</a:t>
            </a:r>
            <a:endParaRPr lang="en-US" altLang="zh-CN" dirty="0" smtClean="0"/>
          </a:p>
          <a:p>
            <a:r>
              <a:rPr lang="zh-CN" altLang="en-US" dirty="0" smtClean="0"/>
              <a:t>如：配置文件</a:t>
            </a:r>
            <a:r>
              <a:rPr lang="en-US" altLang="zh-CN" dirty="0" err="1" smtClean="0"/>
              <a:t>jstatd.all.policy</a:t>
            </a:r>
            <a:endParaRPr lang="en-US" altLang="zh-CN" dirty="0" smtClean="0"/>
          </a:p>
          <a:p>
            <a:r>
              <a:rPr lang="en-US" altLang="zh-CN" dirty="0" smtClean="0"/>
              <a:t>grant codebase “${JAVA_HOME}/lib/tools.jar” {</a:t>
            </a:r>
          </a:p>
          <a:p>
            <a:r>
              <a:rPr lang="en-US" altLang="zh-CN" dirty="0" smtClean="0"/>
              <a:t>permission  </a:t>
            </a:r>
            <a:r>
              <a:rPr lang="en-US" altLang="zh-CN" dirty="0" err="1" smtClean="0"/>
              <a:t>java.security.AllPermission</a:t>
            </a:r>
            <a:r>
              <a:rPr lang="en-US" altLang="zh-CN" dirty="0" smtClean="0"/>
              <a:t>;</a:t>
            </a:r>
            <a:endParaRPr lang="en-US" altLang="zh-CN" dirty="0"/>
          </a:p>
          <a:p>
            <a:r>
              <a:rPr lang="en-US" altLang="zh-CN" dirty="0" smtClean="0"/>
              <a:t>}</a:t>
            </a:r>
            <a:endParaRPr lang="en-US" altLang="zh-CN" dirty="0"/>
          </a:p>
          <a:p>
            <a:r>
              <a:rPr lang="en-US" altLang="zh-CN" dirty="0" err="1" smtClean="0"/>
              <a:t>Jstatd</a:t>
            </a:r>
            <a:r>
              <a:rPr lang="en-US" altLang="zh-CN" dirty="0" smtClean="0"/>
              <a:t> –J-</a:t>
            </a:r>
            <a:r>
              <a:rPr lang="en-US" altLang="zh-CN" dirty="0" err="1" smtClean="0"/>
              <a:t>Djava.security.policy</a:t>
            </a:r>
            <a:r>
              <a:rPr lang="en-US" altLang="zh-CN" dirty="0" smtClean="0"/>
              <a:t>=</a:t>
            </a:r>
            <a:r>
              <a:rPr lang="en-US" altLang="zh-CN" dirty="0" err="1" smtClean="0"/>
              <a:t>jstatd.all.policy</a:t>
            </a:r>
            <a:endParaRPr lang="en-US" altLang="zh-CN" dirty="0"/>
          </a:p>
          <a:p>
            <a:pPr marL="0" indent="0">
              <a:buNone/>
            </a:pPr>
            <a:endParaRPr lang="zh-CN" altLang="en-US" dirty="0"/>
          </a:p>
        </p:txBody>
      </p:sp>
    </p:spTree>
    <p:extLst>
      <p:ext uri="{BB962C8B-B14F-4D97-AF65-F5344CB8AC3E}">
        <p14:creationId xmlns:p14="http://schemas.microsoft.com/office/powerpoint/2010/main" val="9736618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JMM</a:t>
            </a:r>
            <a:endParaRPr lang="zh-CN" altLang="en-US" dirty="0"/>
          </a:p>
        </p:txBody>
      </p:sp>
      <p:sp>
        <p:nvSpPr>
          <p:cNvPr id="4" name="文本框 3"/>
          <p:cNvSpPr txBox="1"/>
          <p:nvPr/>
        </p:nvSpPr>
        <p:spPr>
          <a:xfrm>
            <a:off x="694266" y="858046"/>
            <a:ext cx="10129962" cy="646331"/>
          </a:xfrm>
          <a:prstGeom prst="rect">
            <a:avLst/>
          </a:prstGeom>
          <a:noFill/>
        </p:spPr>
        <p:txBody>
          <a:bodyPr wrap="square" rtlCol="0">
            <a:spAutoFit/>
          </a:bodyPr>
          <a:lstStyle/>
          <a:p>
            <a:r>
              <a:rPr lang="en-US" altLang="zh-CN" dirty="0" smtClean="0"/>
              <a:t>JMM(Java Memory Model)</a:t>
            </a:r>
            <a:r>
              <a:rPr lang="zh-CN" altLang="en-US" dirty="0" smtClean="0"/>
              <a:t>：屏蔽硬件与操作系统的内存访问差异，以实现</a:t>
            </a:r>
            <a:r>
              <a:rPr lang="en-US" altLang="zh-CN" dirty="0" smtClean="0"/>
              <a:t>JAVA</a:t>
            </a:r>
            <a:r>
              <a:rPr lang="zh-CN" altLang="en-US" dirty="0" smtClean="0"/>
              <a:t>程序在各种平台下都达到一致的内存访问效果，其工作方式和</a:t>
            </a:r>
            <a:r>
              <a:rPr lang="en-US" altLang="zh-CN" dirty="0" err="1" smtClean="0"/>
              <a:t>cpu</a:t>
            </a:r>
            <a:r>
              <a:rPr lang="zh-CN" altLang="en-US" dirty="0" smtClean="0"/>
              <a:t>类似</a:t>
            </a:r>
            <a:endParaRPr lang="zh-CN" altLang="en-US" dirty="0"/>
          </a:p>
        </p:txBody>
      </p:sp>
      <p:sp>
        <p:nvSpPr>
          <p:cNvPr id="5" name="矩形 4"/>
          <p:cNvSpPr/>
          <p:nvPr/>
        </p:nvSpPr>
        <p:spPr>
          <a:xfrm>
            <a:off x="765827" y="1540056"/>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处理器</a:t>
            </a:r>
            <a:r>
              <a:rPr lang="en-US" altLang="zh-CN" dirty="0" smtClean="0"/>
              <a:t>1</a:t>
            </a:r>
            <a:endParaRPr lang="zh-CN" altLang="en-US" dirty="0"/>
          </a:p>
        </p:txBody>
      </p:sp>
      <p:sp>
        <p:nvSpPr>
          <p:cNvPr id="6" name="矩形 5"/>
          <p:cNvSpPr/>
          <p:nvPr/>
        </p:nvSpPr>
        <p:spPr>
          <a:xfrm>
            <a:off x="765823" y="2377592"/>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处理器</a:t>
            </a:r>
            <a:r>
              <a:rPr lang="en-US" altLang="zh-CN" dirty="0" smtClean="0"/>
              <a:t>2</a:t>
            </a:r>
            <a:endParaRPr lang="zh-CN" altLang="en-US" dirty="0"/>
          </a:p>
        </p:txBody>
      </p:sp>
      <p:sp>
        <p:nvSpPr>
          <p:cNvPr id="7" name="矩形 6"/>
          <p:cNvSpPr/>
          <p:nvPr/>
        </p:nvSpPr>
        <p:spPr>
          <a:xfrm>
            <a:off x="765824" y="3276840"/>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处理器</a:t>
            </a:r>
            <a:r>
              <a:rPr lang="en-US" altLang="zh-CN" dirty="0" smtClean="0"/>
              <a:t>3</a:t>
            </a:r>
            <a:endParaRPr lang="zh-CN" altLang="en-US" dirty="0"/>
          </a:p>
        </p:txBody>
      </p:sp>
      <p:sp>
        <p:nvSpPr>
          <p:cNvPr id="8" name="矩形 7"/>
          <p:cNvSpPr/>
          <p:nvPr/>
        </p:nvSpPr>
        <p:spPr>
          <a:xfrm>
            <a:off x="2829934" y="1555208"/>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高速缓存</a:t>
            </a:r>
            <a:endParaRPr lang="zh-CN" altLang="en-US" dirty="0"/>
          </a:p>
        </p:txBody>
      </p:sp>
      <p:sp>
        <p:nvSpPr>
          <p:cNvPr id="9" name="矩形 8"/>
          <p:cNvSpPr/>
          <p:nvPr/>
        </p:nvSpPr>
        <p:spPr>
          <a:xfrm>
            <a:off x="2829930" y="2392744"/>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高速缓存</a:t>
            </a:r>
            <a:endParaRPr lang="zh-CN" altLang="en-US" dirty="0"/>
          </a:p>
        </p:txBody>
      </p:sp>
      <p:sp>
        <p:nvSpPr>
          <p:cNvPr id="10" name="矩形 9"/>
          <p:cNvSpPr/>
          <p:nvPr/>
        </p:nvSpPr>
        <p:spPr>
          <a:xfrm>
            <a:off x="2829931" y="3291992"/>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高速缓存</a:t>
            </a:r>
            <a:endParaRPr lang="zh-CN" altLang="en-US" dirty="0"/>
          </a:p>
        </p:txBody>
      </p:sp>
      <p:sp>
        <p:nvSpPr>
          <p:cNvPr id="11" name="矩形 10"/>
          <p:cNvSpPr/>
          <p:nvPr/>
        </p:nvSpPr>
        <p:spPr>
          <a:xfrm>
            <a:off x="4894053" y="1555208"/>
            <a:ext cx="715994" cy="2309278"/>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lang="zh-CN" altLang="en-US" dirty="0" smtClean="0"/>
              <a:t>缓存一致性协议</a:t>
            </a:r>
            <a:endParaRPr lang="zh-CN" altLang="en-US" dirty="0"/>
          </a:p>
        </p:txBody>
      </p:sp>
      <p:sp>
        <p:nvSpPr>
          <p:cNvPr id="12" name="椭圆 11"/>
          <p:cNvSpPr/>
          <p:nvPr/>
        </p:nvSpPr>
        <p:spPr>
          <a:xfrm>
            <a:off x="6362201" y="1555208"/>
            <a:ext cx="819510" cy="230927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主存</a:t>
            </a:r>
            <a:endParaRPr lang="zh-CN" altLang="en-US" dirty="0"/>
          </a:p>
        </p:txBody>
      </p:sp>
      <p:sp>
        <p:nvSpPr>
          <p:cNvPr id="13" name="左右箭头 12"/>
          <p:cNvSpPr/>
          <p:nvPr/>
        </p:nvSpPr>
        <p:spPr>
          <a:xfrm>
            <a:off x="2077788" y="1835455"/>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右箭头 13"/>
          <p:cNvSpPr/>
          <p:nvPr/>
        </p:nvSpPr>
        <p:spPr>
          <a:xfrm>
            <a:off x="2077788" y="2626208"/>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左右箭头 14"/>
          <p:cNvSpPr/>
          <p:nvPr/>
        </p:nvSpPr>
        <p:spPr>
          <a:xfrm>
            <a:off x="2077788" y="3530404"/>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右箭头 15"/>
          <p:cNvSpPr/>
          <p:nvPr/>
        </p:nvSpPr>
        <p:spPr>
          <a:xfrm>
            <a:off x="4141895" y="3530404"/>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左右箭头 16"/>
          <p:cNvSpPr/>
          <p:nvPr/>
        </p:nvSpPr>
        <p:spPr>
          <a:xfrm>
            <a:off x="4141895" y="2589351"/>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左右箭头 17"/>
          <p:cNvSpPr/>
          <p:nvPr/>
        </p:nvSpPr>
        <p:spPr>
          <a:xfrm>
            <a:off x="4141895" y="1772156"/>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左右箭头 18"/>
          <p:cNvSpPr/>
          <p:nvPr/>
        </p:nvSpPr>
        <p:spPr>
          <a:xfrm>
            <a:off x="5610059" y="2606330"/>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65827" y="4062746"/>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JAVA</a:t>
            </a:r>
            <a:r>
              <a:rPr lang="zh-CN" altLang="en-US" dirty="0" smtClean="0"/>
              <a:t>线程</a:t>
            </a:r>
            <a:r>
              <a:rPr lang="en-US" altLang="zh-CN" dirty="0" smtClean="0"/>
              <a:t>1</a:t>
            </a:r>
            <a:endParaRPr lang="zh-CN" altLang="en-US" dirty="0"/>
          </a:p>
        </p:txBody>
      </p:sp>
      <p:sp>
        <p:nvSpPr>
          <p:cNvPr id="21" name="矩形 20"/>
          <p:cNvSpPr/>
          <p:nvPr/>
        </p:nvSpPr>
        <p:spPr>
          <a:xfrm>
            <a:off x="765823" y="4900282"/>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JAVA</a:t>
            </a:r>
            <a:r>
              <a:rPr lang="zh-CN" altLang="en-US" dirty="0" smtClean="0"/>
              <a:t>线程</a:t>
            </a:r>
            <a:r>
              <a:rPr lang="en-US" altLang="zh-CN" dirty="0" smtClean="0"/>
              <a:t>1</a:t>
            </a:r>
            <a:endParaRPr lang="zh-CN" altLang="en-US" dirty="0"/>
          </a:p>
        </p:txBody>
      </p:sp>
      <p:sp>
        <p:nvSpPr>
          <p:cNvPr id="22" name="矩形 21"/>
          <p:cNvSpPr/>
          <p:nvPr/>
        </p:nvSpPr>
        <p:spPr>
          <a:xfrm>
            <a:off x="765824" y="5799530"/>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JAVA</a:t>
            </a:r>
            <a:r>
              <a:rPr lang="zh-CN" altLang="en-US" dirty="0" smtClean="0"/>
              <a:t>线程</a:t>
            </a:r>
            <a:r>
              <a:rPr lang="en-US" altLang="zh-CN" dirty="0" smtClean="0"/>
              <a:t>1</a:t>
            </a:r>
            <a:endParaRPr lang="zh-CN" altLang="en-US" dirty="0"/>
          </a:p>
        </p:txBody>
      </p:sp>
      <p:sp>
        <p:nvSpPr>
          <p:cNvPr id="23" name="矩形 22"/>
          <p:cNvSpPr/>
          <p:nvPr/>
        </p:nvSpPr>
        <p:spPr>
          <a:xfrm>
            <a:off x="2829934" y="4077898"/>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工作内存</a:t>
            </a:r>
            <a:endParaRPr lang="zh-CN" altLang="en-US" dirty="0"/>
          </a:p>
        </p:txBody>
      </p:sp>
      <p:sp>
        <p:nvSpPr>
          <p:cNvPr id="24" name="矩形 23"/>
          <p:cNvSpPr/>
          <p:nvPr/>
        </p:nvSpPr>
        <p:spPr>
          <a:xfrm>
            <a:off x="2829930" y="4915434"/>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工作内存</a:t>
            </a:r>
          </a:p>
        </p:txBody>
      </p:sp>
      <p:sp>
        <p:nvSpPr>
          <p:cNvPr id="25" name="矩形 24"/>
          <p:cNvSpPr/>
          <p:nvPr/>
        </p:nvSpPr>
        <p:spPr>
          <a:xfrm>
            <a:off x="2829931" y="5814682"/>
            <a:ext cx="1311965" cy="5724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工作内存</a:t>
            </a:r>
          </a:p>
        </p:txBody>
      </p:sp>
      <p:sp>
        <p:nvSpPr>
          <p:cNvPr id="26" name="矩形 25"/>
          <p:cNvSpPr/>
          <p:nvPr/>
        </p:nvSpPr>
        <p:spPr>
          <a:xfrm>
            <a:off x="4894053" y="4077898"/>
            <a:ext cx="715994" cy="2309278"/>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lang="en-US" altLang="zh-CN" dirty="0" smtClean="0"/>
              <a:t>Save</a:t>
            </a:r>
            <a:r>
              <a:rPr lang="zh-CN" altLang="en-US" dirty="0" smtClean="0"/>
              <a:t>和</a:t>
            </a:r>
            <a:r>
              <a:rPr lang="en-US" altLang="zh-CN" dirty="0" smtClean="0"/>
              <a:t>Load</a:t>
            </a:r>
            <a:r>
              <a:rPr lang="zh-CN" altLang="en-US" dirty="0" smtClean="0"/>
              <a:t>操作</a:t>
            </a:r>
            <a:endParaRPr lang="zh-CN" altLang="en-US" dirty="0"/>
          </a:p>
        </p:txBody>
      </p:sp>
      <p:sp>
        <p:nvSpPr>
          <p:cNvPr id="27" name="椭圆 26"/>
          <p:cNvSpPr/>
          <p:nvPr/>
        </p:nvSpPr>
        <p:spPr>
          <a:xfrm>
            <a:off x="6362201" y="4077898"/>
            <a:ext cx="819510" cy="230927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主存</a:t>
            </a:r>
            <a:endParaRPr lang="zh-CN" altLang="en-US" dirty="0"/>
          </a:p>
        </p:txBody>
      </p:sp>
      <p:sp>
        <p:nvSpPr>
          <p:cNvPr id="28" name="左右箭头 27"/>
          <p:cNvSpPr/>
          <p:nvPr/>
        </p:nvSpPr>
        <p:spPr>
          <a:xfrm>
            <a:off x="2077788" y="4358145"/>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左右箭头 28"/>
          <p:cNvSpPr/>
          <p:nvPr/>
        </p:nvSpPr>
        <p:spPr>
          <a:xfrm>
            <a:off x="2077788" y="5148898"/>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左右箭头 29"/>
          <p:cNvSpPr/>
          <p:nvPr/>
        </p:nvSpPr>
        <p:spPr>
          <a:xfrm>
            <a:off x="2077788" y="6053094"/>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左右箭头 30"/>
          <p:cNvSpPr/>
          <p:nvPr/>
        </p:nvSpPr>
        <p:spPr>
          <a:xfrm>
            <a:off x="4141895" y="6053094"/>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左右箭头 31"/>
          <p:cNvSpPr/>
          <p:nvPr/>
        </p:nvSpPr>
        <p:spPr>
          <a:xfrm>
            <a:off x="4141895" y="5112041"/>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左右箭头 32"/>
          <p:cNvSpPr/>
          <p:nvPr/>
        </p:nvSpPr>
        <p:spPr>
          <a:xfrm>
            <a:off x="4141895" y="4294846"/>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左右箭头 33"/>
          <p:cNvSpPr/>
          <p:nvPr/>
        </p:nvSpPr>
        <p:spPr>
          <a:xfrm>
            <a:off x="5610059" y="5129020"/>
            <a:ext cx="752142" cy="207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6" name="对象 35"/>
          <p:cNvGraphicFramePr>
            <a:graphicFrameLocks noChangeAspect="1"/>
          </p:cNvGraphicFramePr>
          <p:nvPr>
            <p:extLst>
              <p:ext uri="{D42A27DB-BD31-4B8C-83A1-F6EECF244321}">
                <p14:modId xmlns:p14="http://schemas.microsoft.com/office/powerpoint/2010/main" val="2660463978"/>
              </p:ext>
            </p:extLst>
          </p:nvPr>
        </p:nvGraphicFramePr>
        <p:xfrm>
          <a:off x="6100188" y="204897"/>
          <a:ext cx="1516063" cy="439737"/>
        </p:xfrm>
        <a:graphic>
          <a:graphicData uri="http://schemas.openxmlformats.org/presentationml/2006/ole">
            <mc:AlternateContent xmlns:mc="http://schemas.openxmlformats.org/markup-compatibility/2006">
              <mc:Choice xmlns:v="urn:schemas-microsoft-com:vml" Requires="v">
                <p:oleObj spid="_x0000_s1196" name="包装程序外壳对象" showAsIcon="1" r:id="rId3" imgW="1515600" imgH="439560" progId="Package">
                  <p:embed/>
                </p:oleObj>
              </mc:Choice>
              <mc:Fallback>
                <p:oleObj name="包装程序外壳对象" showAsIcon="1" r:id="rId3" imgW="1515600" imgH="439560" progId="Package">
                  <p:embed/>
                  <p:pic>
                    <p:nvPicPr>
                      <p:cNvPr id="0" name=""/>
                      <p:cNvPicPr/>
                      <p:nvPr/>
                    </p:nvPicPr>
                    <p:blipFill>
                      <a:blip r:embed="rId4"/>
                      <a:stretch>
                        <a:fillRect/>
                      </a:stretch>
                    </p:blipFill>
                    <p:spPr>
                      <a:xfrm>
                        <a:off x="6100188" y="204897"/>
                        <a:ext cx="1516063" cy="439737"/>
                      </a:xfrm>
                      <a:prstGeom prst="rect">
                        <a:avLst/>
                      </a:prstGeom>
                    </p:spPr>
                  </p:pic>
                </p:oleObj>
              </mc:Fallback>
            </mc:AlternateContent>
          </a:graphicData>
        </a:graphic>
      </p:graphicFrame>
    </p:spTree>
    <p:extLst>
      <p:ext uri="{BB962C8B-B14F-4D97-AF65-F5344CB8AC3E}">
        <p14:creationId xmlns:p14="http://schemas.microsoft.com/office/powerpoint/2010/main" val="25251266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4266" y="280459"/>
            <a:ext cx="6557324" cy="456142"/>
          </a:xfrm>
        </p:spPr>
        <p:txBody>
          <a:bodyPr>
            <a:normAutofit/>
          </a:bodyPr>
          <a:lstStyle/>
          <a:p>
            <a:r>
              <a:rPr lang="zh-CN" altLang="en-US" dirty="0" smtClean="0"/>
              <a:t>如果你是</a:t>
            </a:r>
            <a:r>
              <a:rPr lang="en-US" altLang="zh-CN" dirty="0" smtClean="0"/>
              <a:t>3</a:t>
            </a:r>
            <a:r>
              <a:rPr lang="zh-CN" altLang="en-US" dirty="0" smtClean="0"/>
              <a:t>年及其以上，你得知道</a:t>
            </a:r>
            <a:r>
              <a:rPr lang="en-US" altLang="zh-CN" dirty="0" smtClean="0"/>
              <a:t>……</a:t>
            </a:r>
            <a:endParaRPr lang="zh-CN" altLang="en-US" dirty="0"/>
          </a:p>
        </p:txBody>
      </p:sp>
      <p:sp>
        <p:nvSpPr>
          <p:cNvPr id="3" name="文本框 2"/>
          <p:cNvSpPr txBox="1"/>
          <p:nvPr/>
        </p:nvSpPr>
        <p:spPr>
          <a:xfrm>
            <a:off x="694267" y="985962"/>
            <a:ext cx="9200232" cy="4247317"/>
          </a:xfrm>
          <a:prstGeom prst="rect">
            <a:avLst/>
          </a:prstGeom>
          <a:noFill/>
        </p:spPr>
        <p:txBody>
          <a:bodyPr wrap="square" rtlCol="0">
            <a:spAutoFit/>
          </a:bodyPr>
          <a:lstStyle/>
          <a:p>
            <a:r>
              <a:rPr lang="en-US" altLang="zh-CN" dirty="0" err="1" smtClean="0"/>
              <a:t>ArrayList</a:t>
            </a:r>
            <a:r>
              <a:rPr lang="zh-CN" altLang="en-US" dirty="0"/>
              <a:t>实现原理</a:t>
            </a:r>
            <a:r>
              <a:rPr lang="zh-CN" altLang="en-US" dirty="0" smtClean="0"/>
              <a:t>？</a:t>
            </a:r>
            <a:endParaRPr lang="en-US" altLang="zh-CN" dirty="0" smtClean="0"/>
          </a:p>
          <a:p>
            <a:r>
              <a:rPr lang="en-US" altLang="zh-CN" dirty="0" err="1" smtClean="0"/>
              <a:t>HashSet</a:t>
            </a:r>
            <a:r>
              <a:rPr lang="zh-CN" altLang="en-US" dirty="0"/>
              <a:t>实现原理</a:t>
            </a:r>
            <a:r>
              <a:rPr lang="zh-CN" altLang="en-US" dirty="0" smtClean="0"/>
              <a:t>？</a:t>
            </a:r>
            <a:endParaRPr lang="en-US" altLang="zh-CN" dirty="0" smtClean="0"/>
          </a:p>
          <a:p>
            <a:r>
              <a:rPr lang="en-US" altLang="zh-CN" dirty="0" err="1" smtClean="0"/>
              <a:t>HashMap</a:t>
            </a:r>
            <a:r>
              <a:rPr lang="zh-CN" altLang="en-US" dirty="0"/>
              <a:t>实现原理</a:t>
            </a:r>
            <a:r>
              <a:rPr lang="zh-CN" altLang="en-US" dirty="0" smtClean="0"/>
              <a:t>？</a:t>
            </a:r>
            <a:endParaRPr lang="en-US" altLang="zh-CN" dirty="0" smtClean="0"/>
          </a:p>
          <a:p>
            <a:r>
              <a:rPr lang="en-US" altLang="zh-CN" dirty="0" err="1" smtClean="0"/>
              <a:t>TreeMap</a:t>
            </a:r>
            <a:r>
              <a:rPr lang="zh-CN" altLang="en-US" dirty="0"/>
              <a:t>实现原理</a:t>
            </a:r>
            <a:r>
              <a:rPr lang="zh-CN" altLang="en-US" dirty="0" smtClean="0"/>
              <a:t>？</a:t>
            </a:r>
            <a:endParaRPr lang="en-US" altLang="zh-CN" dirty="0" smtClean="0"/>
          </a:p>
          <a:p>
            <a:r>
              <a:rPr lang="en-US" altLang="zh-CN" dirty="0" err="1" smtClean="0"/>
              <a:t>ConcurrentHashMap</a:t>
            </a:r>
            <a:r>
              <a:rPr lang="zh-CN" altLang="en-US" dirty="0"/>
              <a:t>实现原理？</a:t>
            </a:r>
            <a:endParaRPr lang="en-US" altLang="zh-CN" dirty="0"/>
          </a:p>
          <a:p>
            <a:r>
              <a:rPr lang="en-US" altLang="zh-CN" dirty="0" err="1" smtClean="0"/>
              <a:t>Collections.sort</a:t>
            </a:r>
            <a:r>
              <a:rPr lang="zh-CN" altLang="en-US" dirty="0"/>
              <a:t>实现原理</a:t>
            </a:r>
            <a:r>
              <a:rPr lang="zh-CN" altLang="en-US" dirty="0" smtClean="0"/>
              <a:t>？</a:t>
            </a:r>
            <a:endParaRPr lang="en-US" altLang="zh-CN" dirty="0" smtClean="0"/>
          </a:p>
          <a:p>
            <a:r>
              <a:rPr lang="en-US" altLang="zh-CN" dirty="0" smtClean="0"/>
              <a:t>AVL?</a:t>
            </a:r>
          </a:p>
          <a:p>
            <a:r>
              <a:rPr lang="en-US" altLang="zh-CN" dirty="0" smtClean="0"/>
              <a:t>Volatile</a:t>
            </a:r>
          </a:p>
          <a:p>
            <a:r>
              <a:rPr lang="en-US" altLang="zh-CN" dirty="0" smtClean="0"/>
              <a:t>Happen-before</a:t>
            </a:r>
          </a:p>
          <a:p>
            <a:r>
              <a:rPr lang="zh-CN" altLang="en-US" dirty="0" smtClean="0"/>
              <a:t>线程。。。。。。</a:t>
            </a:r>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3935091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4236944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演示文稿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2.potx" id="{120069C9-364B-4FEA-9DA5-5CFB98AD8DB8}" vid="{4AF8860F-0402-4C36-9CBE-7FB40701F767}"/>
    </a:ext>
  </a:extLst>
</a:theme>
</file>

<file path=docProps/app.xml><?xml version="1.0" encoding="utf-8"?>
<Properties xmlns="http://schemas.openxmlformats.org/officeDocument/2006/extended-properties" xmlns:vt="http://schemas.openxmlformats.org/officeDocument/2006/docPropsVTypes">
  <Template>演示文稿2</Template>
  <TotalTime>1832</TotalTime>
  <Words>9092</Words>
  <Application>Microsoft Office PowerPoint</Application>
  <PresentationFormat>宽屏</PresentationFormat>
  <Paragraphs>647</Paragraphs>
  <Slides>89</Slides>
  <Notes>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89</vt:i4>
      </vt:variant>
    </vt:vector>
  </HeadingPairs>
  <TitlesOfParts>
    <vt:vector size="100" baseType="lpstr">
      <vt:lpstr>宋体</vt:lpstr>
      <vt:lpstr>微软雅黑</vt:lpstr>
      <vt:lpstr>Arial</vt:lpstr>
      <vt:lpstr>Calibri</vt:lpstr>
      <vt:lpstr>Calibri Light</vt:lpstr>
      <vt:lpstr>Helvetica</vt:lpstr>
      <vt:lpstr>Tahoma</vt:lpstr>
      <vt:lpstr>Wingdings</vt:lpstr>
      <vt:lpstr>Office 主题​​</vt:lpstr>
      <vt:lpstr>演示文稿2</vt:lpstr>
      <vt:lpstr>包装程序外壳对象</vt:lpstr>
      <vt:lpstr>让数据改变工作与生活</vt:lpstr>
      <vt:lpstr>JVM</vt:lpstr>
      <vt:lpstr>JVM结构</vt:lpstr>
      <vt:lpstr>JVM结构</vt:lpstr>
      <vt:lpstr>PowerPoint 演示文稿</vt:lpstr>
      <vt:lpstr>类加载器</vt:lpstr>
      <vt:lpstr>类加载器</vt:lpstr>
      <vt:lpstr>PowerPoint 演示文稿</vt:lpstr>
      <vt:lpstr>PowerPoint 演示文稿</vt:lpstr>
      <vt:lpstr>类加载器机制</vt:lpstr>
      <vt:lpstr>Loading</vt:lpstr>
      <vt:lpstr>Verifying</vt:lpstr>
      <vt:lpstr>Verifying</vt:lpstr>
      <vt:lpstr>Preparing</vt:lpstr>
      <vt:lpstr>Resolving</vt:lpstr>
      <vt:lpstr>Initializing</vt:lpstr>
      <vt:lpstr>类加载及其初始化总结</vt:lpstr>
      <vt:lpstr>对象创建</vt:lpstr>
      <vt:lpstr>对象的内存布局</vt:lpstr>
      <vt:lpstr>Runtime Data Areas</vt:lpstr>
      <vt:lpstr>Runtime Data Areas</vt:lpstr>
      <vt:lpstr>程序计数器</vt:lpstr>
      <vt:lpstr>方法区</vt:lpstr>
      <vt:lpstr>方法区</vt:lpstr>
      <vt:lpstr>方法区</vt:lpstr>
      <vt:lpstr>栈</vt:lpstr>
      <vt:lpstr>栈帧</vt:lpstr>
      <vt:lpstr>局部变量数组</vt:lpstr>
      <vt:lpstr>操作数栈</vt:lpstr>
      <vt:lpstr>返回值</vt:lpstr>
      <vt:lpstr>堆</vt:lpstr>
      <vt:lpstr>Tenured回收条件</vt:lpstr>
      <vt:lpstr>Tenured回收条件</vt:lpstr>
      <vt:lpstr>非堆内存</vt:lpstr>
      <vt:lpstr>执行引擎</vt:lpstr>
      <vt:lpstr>执行引擎</vt:lpstr>
      <vt:lpstr>执行引擎</vt:lpstr>
      <vt:lpstr>执行引擎</vt:lpstr>
      <vt:lpstr>JVM参数</vt:lpstr>
      <vt:lpstr>安全点(safepoint)</vt:lpstr>
      <vt:lpstr>安全点(safepoint)</vt:lpstr>
      <vt:lpstr>垃圾回收-安全点(safepoint)</vt:lpstr>
      <vt:lpstr>垃圾回收-安全点(safepoint)-解释器</vt:lpstr>
      <vt:lpstr>垃圾回收-安全点(safepoint)-JIT</vt:lpstr>
      <vt:lpstr>垃圾回收-安全点(safepoint)-小结</vt:lpstr>
      <vt:lpstr>垃圾回收-安全点(safepoint)-源码分析</vt:lpstr>
      <vt:lpstr>垃圾回收算法</vt:lpstr>
      <vt:lpstr>垃圾回收</vt:lpstr>
      <vt:lpstr>PowerPoint 演示文稿</vt:lpstr>
      <vt:lpstr>PowerPoint 演示文稿</vt:lpstr>
      <vt:lpstr>标记清除</vt:lpstr>
      <vt:lpstr>标记整理算法</vt:lpstr>
      <vt:lpstr>复制算法</vt:lpstr>
      <vt:lpstr>分代算法</vt:lpstr>
      <vt:lpstr>分区算法</vt:lpstr>
      <vt:lpstr>JVM GC详解</vt:lpstr>
      <vt:lpstr>GC算法整合</vt:lpstr>
      <vt:lpstr>Serial收集器</vt:lpstr>
      <vt:lpstr>ParNew收集器</vt:lpstr>
      <vt:lpstr>ParallelScavenge</vt:lpstr>
      <vt:lpstr>SerialOld</vt:lpstr>
      <vt:lpstr> ParallelOld</vt:lpstr>
      <vt:lpstr> CMS</vt:lpstr>
      <vt:lpstr>CMS</vt:lpstr>
      <vt:lpstr>CMS</vt:lpstr>
      <vt:lpstr>G1</vt:lpstr>
      <vt:lpstr>TLAB</vt:lpstr>
      <vt:lpstr>GC参数配置</vt:lpstr>
      <vt:lpstr>GC参数配置</vt:lpstr>
      <vt:lpstr>GC参数配置</vt:lpstr>
      <vt:lpstr>GC参数配置</vt:lpstr>
      <vt:lpstr>PowerPoint 演示文稿</vt:lpstr>
      <vt:lpstr>PowerPoint 演示文稿</vt:lpstr>
      <vt:lpstr>PowerPoint 演示文稿</vt:lpstr>
      <vt:lpstr>性能监控工具</vt:lpstr>
      <vt:lpstr>Linux监控工具</vt:lpstr>
      <vt:lpstr>JDK工具</vt:lpstr>
      <vt:lpstr>JDK工具</vt:lpstr>
      <vt:lpstr>Jps</vt:lpstr>
      <vt:lpstr>jstack</vt:lpstr>
      <vt:lpstr>jstat</vt:lpstr>
      <vt:lpstr>PowerPoint 演示文稿</vt:lpstr>
      <vt:lpstr>PowerPoint 演示文稿</vt:lpstr>
      <vt:lpstr>jmap</vt:lpstr>
      <vt:lpstr>PowerPoint 演示文稿</vt:lpstr>
      <vt:lpstr>jinfo</vt:lpstr>
      <vt:lpstr>jstatd</vt:lpstr>
      <vt:lpstr>JMM</vt:lpstr>
      <vt:lpstr>如果你是3年及其以上，你得知道……</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JVM</dc:title>
  <dc:creator>eden</dc:creator>
  <cp:lastModifiedBy>Windows 用户</cp:lastModifiedBy>
  <cp:revision>245</cp:revision>
  <dcterms:created xsi:type="dcterms:W3CDTF">2016-11-24T11:43:51Z</dcterms:created>
  <dcterms:modified xsi:type="dcterms:W3CDTF">2018-01-29T11:07:39Z</dcterms:modified>
</cp:coreProperties>
</file>